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57" r:id="rId2"/>
    <p:sldId id="258" r:id="rId3"/>
    <p:sldId id="259" r:id="rId4"/>
    <p:sldId id="260" r:id="rId5"/>
    <p:sldId id="283" r:id="rId6"/>
    <p:sldId id="290" r:id="rId7"/>
    <p:sldId id="261" r:id="rId8"/>
    <p:sldId id="284" r:id="rId9"/>
    <p:sldId id="291" r:id="rId10"/>
    <p:sldId id="292" r:id="rId11"/>
    <p:sldId id="262" r:id="rId12"/>
    <p:sldId id="294" r:id="rId13"/>
    <p:sldId id="293" r:id="rId14"/>
    <p:sldId id="263" r:id="rId15"/>
    <p:sldId id="295" r:id="rId16"/>
    <p:sldId id="296" r:id="rId17"/>
    <p:sldId id="285" r:id="rId18"/>
    <p:sldId id="297" r:id="rId19"/>
    <p:sldId id="299" r:id="rId20"/>
    <p:sldId id="264" r:id="rId21"/>
    <p:sldId id="298" r:id="rId22"/>
    <p:sldId id="265" r:id="rId23"/>
    <p:sldId id="320" r:id="rId24"/>
    <p:sldId id="266" r:id="rId25"/>
    <p:sldId id="301" r:id="rId26"/>
    <p:sldId id="267" r:id="rId27"/>
    <p:sldId id="268" r:id="rId28"/>
    <p:sldId id="322" r:id="rId29"/>
    <p:sldId id="269" r:id="rId30"/>
    <p:sldId id="302" r:id="rId31"/>
    <p:sldId id="270" r:id="rId32"/>
    <p:sldId id="271" r:id="rId33"/>
    <p:sldId id="272" r:id="rId34"/>
    <p:sldId id="303" r:id="rId35"/>
    <p:sldId id="286" r:id="rId36"/>
    <p:sldId id="306" r:id="rId37"/>
    <p:sldId id="300" r:id="rId38"/>
    <p:sldId id="273" r:id="rId39"/>
    <p:sldId id="274" r:id="rId40"/>
    <p:sldId id="275" r:id="rId41"/>
    <p:sldId id="305" r:id="rId42"/>
    <p:sldId id="276" r:id="rId43"/>
    <p:sldId id="304" r:id="rId44"/>
    <p:sldId id="307" r:id="rId45"/>
    <p:sldId id="319" r:id="rId46"/>
    <p:sldId id="287" r:id="rId47"/>
    <p:sldId id="308" r:id="rId48"/>
    <p:sldId id="277" r:id="rId49"/>
    <p:sldId id="324" r:id="rId50"/>
    <p:sldId id="288" r:id="rId51"/>
    <p:sldId id="309" r:id="rId52"/>
    <p:sldId id="310" r:id="rId53"/>
    <p:sldId id="311" r:id="rId54"/>
    <p:sldId id="321" r:id="rId55"/>
    <p:sldId id="312" r:id="rId56"/>
    <p:sldId id="313" r:id="rId57"/>
    <p:sldId id="314" r:id="rId58"/>
    <p:sldId id="278" r:id="rId59"/>
    <p:sldId id="323" r:id="rId60"/>
    <p:sldId id="279" r:id="rId61"/>
    <p:sldId id="315" r:id="rId62"/>
    <p:sldId id="280" r:id="rId63"/>
    <p:sldId id="281" r:id="rId64"/>
    <p:sldId id="289" r:id="rId65"/>
    <p:sldId id="316" r:id="rId66"/>
    <p:sldId id="317" r:id="rId67"/>
    <p:sldId id="282" r:id="rId68"/>
    <p:sldId id="318" r:id="rId6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902" autoAdjust="0"/>
    <p:restoredTop sz="94660"/>
  </p:normalViewPr>
  <p:slideViewPr>
    <p:cSldViewPr snapToGrid="0">
      <p:cViewPr varScale="1">
        <p:scale>
          <a:sx n="97" d="100"/>
          <a:sy n="97" d="100"/>
        </p:scale>
        <p:origin x="1376" y="192"/>
      </p:cViewPr>
      <p:guideLst/>
    </p:cSldViewPr>
  </p:slideViewPr>
  <p:notesTextViewPr>
    <p:cViewPr>
      <p:scale>
        <a:sx n="1" d="1"/>
        <a:sy n="1" d="1"/>
      </p:scale>
      <p:origin x="0" y="0"/>
    </p:cViewPr>
  </p:notesTextViewPr>
  <p:sorterViewPr>
    <p:cViewPr varScale="1">
      <p:scale>
        <a:sx n="100" d="100"/>
        <a:sy n="100" d="100"/>
      </p:scale>
      <p:origin x="0" y="-9568"/>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71"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3448318"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685800" y="3602038"/>
            <a:ext cx="3448318"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319263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5477394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04BFC13-B18E-4BE5-BAEF-0BA9BECB6F8F}"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60CE4F16-8ED2-4301-92A1-851F1AE55F52}" type="slidenum">
              <a:rPr lang="en-US" smtClean="0"/>
              <a:t>‹#›</a:t>
            </a:fld>
            <a:endParaRPr lang="en-US" dirty="0"/>
          </a:p>
        </p:txBody>
      </p:sp>
    </p:spTree>
    <p:extLst>
      <p:ext uri="{BB962C8B-B14F-4D97-AF65-F5344CB8AC3E}">
        <p14:creationId xmlns:p14="http://schemas.microsoft.com/office/powerpoint/2010/main" val="328775126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04BFC13-B18E-4BE5-BAEF-0BA9BECB6F8F}"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60CE4F16-8ED2-4301-92A1-851F1AE55F52}" type="slidenum">
              <a:rPr lang="en-US" smtClean="0"/>
              <a:t>‹#›</a:t>
            </a:fld>
            <a:endParaRPr lang="en-US" dirty="0"/>
          </a:p>
        </p:txBody>
      </p:sp>
    </p:spTree>
    <p:extLst>
      <p:ext uri="{BB962C8B-B14F-4D97-AF65-F5344CB8AC3E}">
        <p14:creationId xmlns:p14="http://schemas.microsoft.com/office/powerpoint/2010/main" val="185766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fld id="{604BFC13-B18E-4BE5-BAEF-0BA9BECB6F8F}" type="datetimeFigureOut">
              <a:rPr lang="en-US" smtClean="0"/>
              <a:t>10/28/18</a:t>
            </a:fld>
            <a:endParaRPr lang="en-US" dirty="0"/>
          </a:p>
        </p:txBody>
      </p:sp>
      <p:sp>
        <p:nvSpPr>
          <p:cNvPr id="8" name="Footer Placeholder 7"/>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9" name="Slide Number Placeholder 8"/>
          <p:cNvSpPr>
            <a:spLocks noGrp="1"/>
          </p:cNvSpPr>
          <p:nvPr>
            <p:ph type="sldNum" sz="quarter" idx="12"/>
          </p:nvPr>
        </p:nvSpPr>
        <p:spPr>
          <a:xfrm>
            <a:off x="6457950" y="6343473"/>
            <a:ext cx="2057400" cy="365125"/>
          </a:xfrm>
          <a:prstGeom prst="rect">
            <a:avLst/>
          </a:prstGeom>
        </p:spPr>
        <p:txBody>
          <a:bodyPr/>
          <a:lstStyle/>
          <a:p>
            <a:fld id="{60CE4F16-8ED2-4301-92A1-851F1AE55F52}" type="slidenum">
              <a:rPr lang="en-US" smtClean="0"/>
              <a:t>‹#›</a:t>
            </a:fld>
            <a:endParaRPr lang="en-US" dirty="0"/>
          </a:p>
        </p:txBody>
      </p:sp>
    </p:spTree>
    <p:extLst>
      <p:ext uri="{BB962C8B-B14F-4D97-AF65-F5344CB8AC3E}">
        <p14:creationId xmlns:p14="http://schemas.microsoft.com/office/powerpoint/2010/main" val="15261190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fld id="{604BFC13-B18E-4BE5-BAEF-0BA9BECB6F8F}" type="datetimeFigureOut">
              <a:rPr lang="en-US" smtClean="0"/>
              <a:t>10/28/18</a:t>
            </a:fld>
            <a:endParaRPr lang="en-US" dirty="0"/>
          </a:p>
        </p:txBody>
      </p:sp>
      <p:sp>
        <p:nvSpPr>
          <p:cNvPr id="4" name="Footer Placeholder 3"/>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5" name="Slide Number Placeholder 4"/>
          <p:cNvSpPr>
            <a:spLocks noGrp="1"/>
          </p:cNvSpPr>
          <p:nvPr>
            <p:ph type="sldNum" sz="quarter" idx="12"/>
          </p:nvPr>
        </p:nvSpPr>
        <p:spPr>
          <a:xfrm>
            <a:off x="6457950" y="6343473"/>
            <a:ext cx="2057400" cy="365125"/>
          </a:xfrm>
          <a:prstGeom prst="rect">
            <a:avLst/>
          </a:prstGeom>
        </p:spPr>
        <p:txBody>
          <a:bodyPr/>
          <a:lstStyle/>
          <a:p>
            <a:fld id="{60CE4F16-8ED2-4301-92A1-851F1AE55F52}" type="slidenum">
              <a:rPr lang="en-US" smtClean="0"/>
              <a:t>‹#›</a:t>
            </a:fld>
            <a:endParaRPr lang="en-US" dirty="0"/>
          </a:p>
        </p:txBody>
      </p:sp>
    </p:spTree>
    <p:extLst>
      <p:ext uri="{BB962C8B-B14F-4D97-AF65-F5344CB8AC3E}">
        <p14:creationId xmlns:p14="http://schemas.microsoft.com/office/powerpoint/2010/main" val="110118943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fld id="{604BFC13-B18E-4BE5-BAEF-0BA9BECB6F8F}" type="datetimeFigureOut">
              <a:rPr lang="en-US" smtClean="0"/>
              <a:t>10/28/18</a:t>
            </a:fld>
            <a:endParaRPr lang="en-US" dirty="0"/>
          </a:p>
        </p:txBody>
      </p:sp>
      <p:sp>
        <p:nvSpPr>
          <p:cNvPr id="3" name="Footer Placeholder 2"/>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6457950" y="6343473"/>
            <a:ext cx="2057400" cy="365125"/>
          </a:xfrm>
          <a:prstGeom prst="rect">
            <a:avLst/>
          </a:prstGeom>
        </p:spPr>
        <p:txBody>
          <a:bodyPr/>
          <a:lstStyle/>
          <a:p>
            <a:fld id="{60CE4F16-8ED2-4301-92A1-851F1AE55F52}" type="slidenum">
              <a:rPr lang="en-US" smtClean="0"/>
              <a:t>‹#›</a:t>
            </a:fld>
            <a:endParaRPr lang="en-US" dirty="0"/>
          </a:p>
        </p:txBody>
      </p:sp>
    </p:spTree>
    <p:extLst>
      <p:ext uri="{BB962C8B-B14F-4D97-AF65-F5344CB8AC3E}">
        <p14:creationId xmlns:p14="http://schemas.microsoft.com/office/powerpoint/2010/main" val="13027888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04BFC13-B18E-4BE5-BAEF-0BA9BECB6F8F}"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60CE4F16-8ED2-4301-92A1-851F1AE55F52}" type="slidenum">
              <a:rPr lang="en-US" smtClean="0"/>
              <a:t>‹#›</a:t>
            </a:fld>
            <a:endParaRPr lang="en-US" dirty="0"/>
          </a:p>
        </p:txBody>
      </p:sp>
    </p:spTree>
    <p:extLst>
      <p:ext uri="{BB962C8B-B14F-4D97-AF65-F5344CB8AC3E}">
        <p14:creationId xmlns:p14="http://schemas.microsoft.com/office/powerpoint/2010/main" val="29652369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fld id="{604BFC13-B18E-4BE5-BAEF-0BA9BECB6F8F}" type="datetimeFigureOut">
              <a:rPr lang="en-US" smtClean="0"/>
              <a:t>10/28/18</a:t>
            </a:fld>
            <a:endParaRPr lang="en-US" dirty="0"/>
          </a:p>
        </p:txBody>
      </p:sp>
      <p:sp>
        <p:nvSpPr>
          <p:cNvPr id="6" name="Footer Placeholder 5"/>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7" name="Slide Number Placeholder 6"/>
          <p:cNvSpPr>
            <a:spLocks noGrp="1"/>
          </p:cNvSpPr>
          <p:nvPr>
            <p:ph type="sldNum" sz="quarter" idx="12"/>
          </p:nvPr>
        </p:nvSpPr>
        <p:spPr>
          <a:xfrm>
            <a:off x="6457950" y="6343473"/>
            <a:ext cx="2057400" cy="365125"/>
          </a:xfrm>
          <a:prstGeom prst="rect">
            <a:avLst/>
          </a:prstGeom>
        </p:spPr>
        <p:txBody>
          <a:bodyPr/>
          <a:lstStyle/>
          <a:p>
            <a:fld id="{60CE4F16-8ED2-4301-92A1-851F1AE55F52}" type="slidenum">
              <a:rPr lang="en-US" smtClean="0"/>
              <a:t>‹#›</a:t>
            </a:fld>
            <a:endParaRPr lang="en-US" dirty="0"/>
          </a:p>
        </p:txBody>
      </p:sp>
    </p:spTree>
    <p:extLst>
      <p:ext uri="{BB962C8B-B14F-4D97-AF65-F5344CB8AC3E}">
        <p14:creationId xmlns:p14="http://schemas.microsoft.com/office/powerpoint/2010/main" val="313105476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04BFC13-B18E-4BE5-BAEF-0BA9BECB6F8F}"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60CE4F16-8ED2-4301-92A1-851F1AE55F52}" type="slidenum">
              <a:rPr lang="en-US" smtClean="0"/>
              <a:t>‹#›</a:t>
            </a:fld>
            <a:endParaRPr lang="en-US" dirty="0"/>
          </a:p>
        </p:txBody>
      </p:sp>
    </p:spTree>
    <p:extLst>
      <p:ext uri="{BB962C8B-B14F-4D97-AF65-F5344CB8AC3E}">
        <p14:creationId xmlns:p14="http://schemas.microsoft.com/office/powerpoint/2010/main" val="34434433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fld id="{604BFC13-B18E-4BE5-BAEF-0BA9BECB6F8F}" type="datetimeFigureOut">
              <a:rPr lang="en-US" smtClean="0"/>
              <a:t>10/28/18</a:t>
            </a:fld>
            <a:endParaRPr lang="en-US" dirty="0"/>
          </a:p>
        </p:txBody>
      </p:sp>
      <p:sp>
        <p:nvSpPr>
          <p:cNvPr id="5" name="Footer Placeholder 4"/>
          <p:cNvSpPr>
            <a:spLocks noGrp="1"/>
          </p:cNvSpPr>
          <p:nvPr>
            <p:ph type="ftr" sz="quarter" idx="11"/>
          </p:nvPr>
        </p:nvSpPr>
        <p:spPr>
          <a:xfrm>
            <a:off x="3028950" y="6356351"/>
            <a:ext cx="3086100" cy="365125"/>
          </a:xfrm>
          <a:prstGeom prst="rect">
            <a:avLst/>
          </a:prstGeom>
        </p:spPr>
        <p:txBody>
          <a:bodyPr/>
          <a:lstStyle/>
          <a:p>
            <a:endParaRPr lang="en-US" dirty="0"/>
          </a:p>
        </p:txBody>
      </p:sp>
      <p:sp>
        <p:nvSpPr>
          <p:cNvPr id="6" name="Slide Number Placeholder 5"/>
          <p:cNvSpPr>
            <a:spLocks noGrp="1"/>
          </p:cNvSpPr>
          <p:nvPr>
            <p:ph type="sldNum" sz="quarter" idx="12"/>
          </p:nvPr>
        </p:nvSpPr>
        <p:spPr>
          <a:xfrm>
            <a:off x="6457950" y="6343473"/>
            <a:ext cx="2057400" cy="365125"/>
          </a:xfrm>
          <a:prstGeom prst="rect">
            <a:avLst/>
          </a:prstGeom>
        </p:spPr>
        <p:txBody>
          <a:bodyPr/>
          <a:lstStyle/>
          <a:p>
            <a:fld id="{60CE4F16-8ED2-4301-92A1-851F1AE55F52}" type="slidenum">
              <a:rPr lang="en-US" smtClean="0"/>
              <a:t>‹#›</a:t>
            </a:fld>
            <a:endParaRPr lang="en-US" dirty="0"/>
          </a:p>
        </p:txBody>
      </p:sp>
    </p:spTree>
    <p:extLst>
      <p:ext uri="{BB962C8B-B14F-4D97-AF65-F5344CB8AC3E}">
        <p14:creationId xmlns:p14="http://schemas.microsoft.com/office/powerpoint/2010/main" val="40915782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65437858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ctr" defTabSz="914400" rtl="0" eaLnBrk="1" latinLnBrk="0" hangingPunct="1">
        <a:lnSpc>
          <a:spcPct val="90000"/>
        </a:lnSpc>
        <a:spcBef>
          <a:spcPct val="0"/>
        </a:spcBef>
        <a:buNone/>
        <a:defRPr sz="4400" kern="1200">
          <a:solidFill>
            <a:schemeClr val="tx1"/>
          </a:solidFill>
          <a:latin typeface="Times New Roman" panose="02020603050405020304" pitchFamily="18" charset="0"/>
          <a:ea typeface="+mj-ea"/>
          <a:cs typeface="Times New Roman" panose="02020603050405020304" pitchFamily="18"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1.jp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12.jp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9.jp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27.jp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a:solidFill>
                  <a:schemeClr val="bg1"/>
                </a:solidFill>
              </a:rPr>
              <a:t>Chapter 8</a:t>
            </a:r>
          </a:p>
        </p:txBody>
      </p:sp>
      <p:sp>
        <p:nvSpPr>
          <p:cNvPr id="3" name="Subtitle 2"/>
          <p:cNvSpPr>
            <a:spLocks noGrp="1"/>
          </p:cNvSpPr>
          <p:nvPr>
            <p:ph type="subTitle" idx="1"/>
          </p:nvPr>
        </p:nvSpPr>
        <p:spPr/>
        <p:txBody>
          <a:bodyPr>
            <a:normAutofit/>
          </a:bodyPr>
          <a:lstStyle/>
          <a:p>
            <a:r>
              <a:rPr lang="en-US" sz="4000" b="1" dirty="0">
                <a:solidFill>
                  <a:schemeClr val="bg1"/>
                </a:solidFill>
              </a:rPr>
              <a:t>HIV/AIDS and Tuberculosis</a:t>
            </a:r>
            <a:endParaRPr lang="en-US" sz="4000" dirty="0">
              <a:solidFill>
                <a:schemeClr val="bg1"/>
              </a:solidFill>
            </a:endParaRPr>
          </a:p>
        </p:txBody>
      </p:sp>
    </p:spTree>
    <p:extLst>
      <p:ext uri="{BB962C8B-B14F-4D97-AF65-F5344CB8AC3E}">
        <p14:creationId xmlns:p14="http://schemas.microsoft.com/office/powerpoint/2010/main" val="3832804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HIV/AIDS, TB, and Global Health</a:t>
            </a:r>
            <a:endParaRPr lang="en-US" dirty="0"/>
          </a:p>
        </p:txBody>
      </p:sp>
      <p:sp>
        <p:nvSpPr>
          <p:cNvPr id="3" name="Text Placeholder 2"/>
          <p:cNvSpPr>
            <a:spLocks noGrp="1"/>
          </p:cNvSpPr>
          <p:nvPr>
            <p:ph type="body" idx="1"/>
          </p:nvPr>
        </p:nvSpPr>
        <p:spPr/>
        <p:txBody>
          <a:bodyPr/>
          <a:lstStyle/>
          <a:p>
            <a:r>
              <a:rPr lang="en-US" dirty="0"/>
              <a:t>8.1</a:t>
            </a:r>
          </a:p>
        </p:txBody>
      </p:sp>
    </p:spTree>
    <p:extLst>
      <p:ext uri="{BB962C8B-B14F-4D97-AF65-F5344CB8AC3E}">
        <p14:creationId xmlns:p14="http://schemas.microsoft.com/office/powerpoint/2010/main" val="6359749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781878"/>
          </a:xfrm>
        </p:spPr>
        <p:txBody>
          <a:bodyPr/>
          <a:lstStyle/>
          <a:p>
            <a:pPr algn="ctr"/>
            <a:r>
              <a:rPr lang="en-US" dirty="0"/>
              <a:t>The “Big 3”</a:t>
            </a:r>
          </a:p>
        </p:txBody>
      </p:sp>
      <p:sp>
        <p:nvSpPr>
          <p:cNvPr id="3" name="Content Placeholder 2"/>
          <p:cNvSpPr>
            <a:spLocks noGrp="1"/>
          </p:cNvSpPr>
          <p:nvPr>
            <p:ph idx="1"/>
          </p:nvPr>
        </p:nvSpPr>
        <p:spPr>
          <a:xfrm>
            <a:off x="198782" y="1126435"/>
            <a:ext cx="9064487" cy="5327374"/>
          </a:xfrm>
        </p:spPr>
        <p:txBody>
          <a:bodyPr>
            <a:normAutofit/>
          </a:bodyPr>
          <a:lstStyle/>
          <a:p>
            <a:r>
              <a:rPr lang="en-US" dirty="0"/>
              <a:t>The global response to HIV/AIDS in the 1990s (and beyond) launched modern global health.</a:t>
            </a:r>
          </a:p>
          <a:p>
            <a:pPr marL="0" indent="0">
              <a:buNone/>
            </a:pPr>
            <a:endParaRPr lang="en-US" dirty="0"/>
          </a:p>
          <a:p>
            <a:r>
              <a:rPr lang="en-US" dirty="0"/>
              <a:t>HIV/AIDS, tuberculosis (TB), and malaria are among the infections that cause the most deaths worldwide each year.</a:t>
            </a:r>
          </a:p>
          <a:p>
            <a:pPr marL="0" indent="0">
              <a:buNone/>
            </a:pPr>
            <a:endParaRPr lang="en-US" dirty="0"/>
          </a:p>
          <a:p>
            <a:pPr lvl="1"/>
            <a:r>
              <a:rPr lang="en-US" dirty="0"/>
              <a:t>Different agents, modes of transmission, prevention methods, and treatment options exist.</a:t>
            </a:r>
          </a:p>
          <a:p>
            <a:pPr marL="457200" lvl="1" indent="0">
              <a:buNone/>
            </a:pPr>
            <a:endParaRPr lang="en-US" dirty="0"/>
          </a:p>
          <a:p>
            <a:pPr lvl="1"/>
            <a:r>
              <a:rPr lang="en-US" dirty="0"/>
              <a:t>All require the financial, technical, and operational support of dozens of different players through partnerships like the Global Fund.</a:t>
            </a:r>
          </a:p>
        </p:txBody>
      </p:sp>
    </p:spTree>
    <p:extLst>
      <p:ext uri="{BB962C8B-B14F-4D97-AF65-F5344CB8AC3E}">
        <p14:creationId xmlns:p14="http://schemas.microsoft.com/office/powerpoint/2010/main" val="3968662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848139"/>
          </a:xfrm>
        </p:spPr>
        <p:txBody>
          <a:bodyPr/>
          <a:lstStyle/>
          <a:p>
            <a:r>
              <a:rPr lang="en-US" dirty="0"/>
              <a:t>Figure 8-1</a:t>
            </a:r>
          </a:p>
        </p:txBody>
      </p:sp>
      <p:pic>
        <p:nvPicPr>
          <p:cNvPr id="5" name="Picture 4">
            <a:extLst>
              <a:ext uri="{FF2B5EF4-FFF2-40B4-BE49-F238E27FC236}">
                <a16:creationId xmlns:a16="http://schemas.microsoft.com/office/drawing/2014/main" id="{AA623B5C-0052-DE4B-9744-E22A9E3AFA5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8649" y="848139"/>
            <a:ext cx="7220547" cy="4511261"/>
          </a:xfrm>
          <a:prstGeom prst="rect">
            <a:avLst/>
          </a:prstGeom>
        </p:spPr>
      </p:pic>
      <p:sp>
        <p:nvSpPr>
          <p:cNvPr id="4" name="Rectangle 3">
            <a:extLst>
              <a:ext uri="{FF2B5EF4-FFF2-40B4-BE49-F238E27FC236}">
                <a16:creationId xmlns:a16="http://schemas.microsoft.com/office/drawing/2014/main" id="{3C5F6BE7-DC24-E34C-91D2-A41F1E3C98D8}"/>
              </a:ext>
            </a:extLst>
          </p:cNvPr>
          <p:cNvSpPr/>
          <p:nvPr/>
        </p:nvSpPr>
        <p:spPr>
          <a:xfrm>
            <a:off x="2578546" y="5429973"/>
            <a:ext cx="4076116" cy="369332"/>
          </a:xfrm>
          <a:prstGeom prst="rect">
            <a:avLst/>
          </a:prstGeom>
        </p:spPr>
        <p:txBody>
          <a:bodyPr wrap="none">
            <a:spAutoFit/>
          </a:bodyPr>
          <a:lstStyle/>
          <a:p>
            <a:pPr algn="ctr"/>
            <a:r>
              <a:rPr lang="en-US" dirty="0"/>
              <a:t>Comparison of HIV/AIDS, TB, and malaria.</a:t>
            </a:r>
          </a:p>
        </p:txBody>
      </p:sp>
      <p:sp>
        <p:nvSpPr>
          <p:cNvPr id="6" name="TextBox 5">
            <a:extLst>
              <a:ext uri="{FF2B5EF4-FFF2-40B4-BE49-F238E27FC236}">
                <a16:creationId xmlns:a16="http://schemas.microsoft.com/office/drawing/2014/main" id="{47AD3050-1FD3-7148-BE67-6394D5638FF8}"/>
              </a:ext>
            </a:extLst>
          </p:cNvPr>
          <p:cNvSpPr txBox="1"/>
          <p:nvPr/>
        </p:nvSpPr>
        <p:spPr>
          <a:xfrm rot="5400000">
            <a:off x="5668349" y="3028987"/>
            <a:ext cx="4731029" cy="369332"/>
          </a:xfrm>
          <a:prstGeom prst="rect">
            <a:avLst/>
          </a:prstGeom>
          <a:noFill/>
        </p:spPr>
        <p:txBody>
          <a:bodyPr wrap="square" rtlCol="0">
            <a:spAutoFit/>
          </a:bodyPr>
          <a:lstStyle/>
          <a:p>
            <a:r>
              <a:rPr lang="en-US" sz="900" dirty="0"/>
              <a:t>Data from AIDS by the numbers 2016. Geneva: UNAIDS; 2016. Global tuberculosis report 2016. Geneva: WHO; 2016. World malaria report 2015. Geneva: WHO; 2015.</a:t>
            </a:r>
          </a:p>
        </p:txBody>
      </p:sp>
    </p:spTree>
    <p:extLst>
      <p:ext uri="{BB962C8B-B14F-4D97-AF65-F5344CB8AC3E}">
        <p14:creationId xmlns:p14="http://schemas.microsoft.com/office/powerpoint/2010/main" val="727969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Viruses, Bacteria, and Fungi</a:t>
            </a:r>
            <a:endParaRPr lang="en-US" dirty="0"/>
          </a:p>
        </p:txBody>
      </p:sp>
      <p:sp>
        <p:nvSpPr>
          <p:cNvPr id="3" name="Text Placeholder 2"/>
          <p:cNvSpPr>
            <a:spLocks noGrp="1"/>
          </p:cNvSpPr>
          <p:nvPr>
            <p:ph type="body" idx="1"/>
          </p:nvPr>
        </p:nvSpPr>
        <p:spPr/>
        <p:txBody>
          <a:bodyPr/>
          <a:lstStyle/>
          <a:p>
            <a:r>
              <a:rPr lang="en-US" dirty="0"/>
              <a:t>8.2</a:t>
            </a:r>
          </a:p>
        </p:txBody>
      </p:sp>
    </p:spTree>
    <p:extLst>
      <p:ext uri="{BB962C8B-B14F-4D97-AF65-F5344CB8AC3E}">
        <p14:creationId xmlns:p14="http://schemas.microsoft.com/office/powerpoint/2010/main" val="350564607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086678"/>
          </a:xfrm>
        </p:spPr>
        <p:txBody>
          <a:bodyPr/>
          <a:lstStyle/>
          <a:p>
            <a:pPr algn="ctr"/>
            <a:r>
              <a:rPr lang="en-US" dirty="0"/>
              <a:t>Viruses, Bacteria, and Fungi</a:t>
            </a:r>
          </a:p>
        </p:txBody>
      </p:sp>
      <p:sp>
        <p:nvSpPr>
          <p:cNvPr id="3" name="Content Placeholder 2"/>
          <p:cNvSpPr>
            <a:spLocks noGrp="1"/>
          </p:cNvSpPr>
          <p:nvPr>
            <p:ph idx="1"/>
          </p:nvPr>
        </p:nvSpPr>
        <p:spPr>
          <a:xfrm>
            <a:off x="318051" y="1364974"/>
            <a:ext cx="8574157" cy="4811989"/>
          </a:xfrm>
        </p:spPr>
        <p:txBody>
          <a:bodyPr>
            <a:normAutofit fontScale="92500"/>
          </a:bodyPr>
          <a:lstStyle/>
          <a:p>
            <a:r>
              <a:rPr lang="en-US" dirty="0"/>
              <a:t>There are many different types of pathogens that can cause infection, including viruses, bacteria, fungi, and parasites.</a:t>
            </a:r>
          </a:p>
          <a:p>
            <a:r>
              <a:rPr lang="en-US" b="1" dirty="0"/>
              <a:t>Virus</a:t>
            </a:r>
            <a:r>
              <a:rPr lang="en-US" dirty="0"/>
              <a:t> = a piece of nucleic acid (DNA or RNA) encased in a shell that can replicate only by invading the cells of a living host and taking control of the cells’ nuclei; the human body will clear most acute viral infections on its own, but some viruses become chronic infections.</a:t>
            </a:r>
          </a:p>
          <a:p>
            <a:r>
              <a:rPr lang="en-US" b="1" dirty="0"/>
              <a:t>Bacterium </a:t>
            </a:r>
            <a:r>
              <a:rPr lang="en-US" dirty="0"/>
              <a:t>= a single-celled prokaryotic organism; most are harmless, but some are pathogenic; most can be cured with antibiotic drugs.</a:t>
            </a:r>
          </a:p>
          <a:p>
            <a:r>
              <a:rPr lang="en-US" b="1" dirty="0"/>
              <a:t>Fungus </a:t>
            </a:r>
            <a:r>
              <a:rPr lang="en-US" dirty="0"/>
              <a:t>= a eukaryotic organism like a mold or yeast; antifungal medications can treat some fungal diseases.</a:t>
            </a:r>
          </a:p>
          <a:p>
            <a:endParaRPr lang="en-US" dirty="0"/>
          </a:p>
        </p:txBody>
      </p:sp>
    </p:spTree>
    <p:extLst>
      <p:ext uri="{BB962C8B-B14F-4D97-AF65-F5344CB8AC3E}">
        <p14:creationId xmlns:p14="http://schemas.microsoft.com/office/powerpoint/2010/main" val="1522979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954157"/>
          </a:xfrm>
        </p:spPr>
        <p:txBody>
          <a:bodyPr/>
          <a:lstStyle/>
          <a:p>
            <a:r>
              <a:rPr lang="en-US" dirty="0"/>
              <a:t>Figure 8-2</a:t>
            </a:r>
          </a:p>
        </p:txBody>
      </p:sp>
      <p:pic>
        <p:nvPicPr>
          <p:cNvPr id="7" name="Content Placeholder 6">
            <a:extLst>
              <a:ext uri="{FF2B5EF4-FFF2-40B4-BE49-F238E27FC236}">
                <a16:creationId xmlns:a16="http://schemas.microsoft.com/office/drawing/2014/main" id="{90A4A3C9-ED92-624E-AF39-26422E9F038A}"/>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940904" y="1099929"/>
            <a:ext cx="7421217" cy="4479235"/>
          </a:xfrm>
        </p:spPr>
      </p:pic>
      <p:sp>
        <p:nvSpPr>
          <p:cNvPr id="3" name="Rectangle 2">
            <a:extLst>
              <a:ext uri="{FF2B5EF4-FFF2-40B4-BE49-F238E27FC236}">
                <a16:creationId xmlns:a16="http://schemas.microsoft.com/office/drawing/2014/main" id="{AF888570-BCB4-164E-A29A-876F612EDED6}"/>
              </a:ext>
            </a:extLst>
          </p:cNvPr>
          <p:cNvSpPr/>
          <p:nvPr/>
        </p:nvSpPr>
        <p:spPr>
          <a:xfrm>
            <a:off x="2442909" y="4738597"/>
            <a:ext cx="4191276" cy="1477328"/>
          </a:xfrm>
          <a:prstGeom prst="rect">
            <a:avLst/>
          </a:prstGeom>
        </p:spPr>
        <p:txBody>
          <a:bodyPr wrap="none">
            <a:spAutoFit/>
          </a:bodyPr>
          <a:lstStyle/>
          <a:p>
            <a:pPr algn="ctr"/>
            <a:endParaRPr lang="en-US" dirty="0"/>
          </a:p>
          <a:p>
            <a:pPr algn="ctr"/>
            <a:endParaRPr lang="en-US" dirty="0"/>
          </a:p>
          <a:p>
            <a:pPr algn="ctr"/>
            <a:endParaRPr lang="en-US" dirty="0"/>
          </a:p>
          <a:p>
            <a:pPr algn="ctr"/>
            <a:endParaRPr lang="en-US" dirty="0"/>
          </a:p>
          <a:p>
            <a:pPr algn="ctr"/>
            <a:r>
              <a:rPr lang="en-US" dirty="0"/>
              <a:t>Comparison of viruses, bacteria, and fungi.</a:t>
            </a:r>
          </a:p>
        </p:txBody>
      </p:sp>
    </p:spTree>
    <p:extLst>
      <p:ext uri="{BB962C8B-B14F-4D97-AF65-F5344CB8AC3E}">
        <p14:creationId xmlns:p14="http://schemas.microsoft.com/office/powerpoint/2010/main" val="12295451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HIV and AIDS</a:t>
            </a:r>
            <a:endParaRPr lang="en-US" dirty="0"/>
          </a:p>
        </p:txBody>
      </p:sp>
      <p:sp>
        <p:nvSpPr>
          <p:cNvPr id="3" name="Text Placeholder 2"/>
          <p:cNvSpPr>
            <a:spLocks noGrp="1"/>
          </p:cNvSpPr>
          <p:nvPr>
            <p:ph type="body" idx="1"/>
          </p:nvPr>
        </p:nvSpPr>
        <p:spPr/>
        <p:txBody>
          <a:bodyPr/>
          <a:lstStyle/>
          <a:p>
            <a:r>
              <a:rPr lang="en-US" dirty="0"/>
              <a:t>8.3</a:t>
            </a:r>
          </a:p>
        </p:txBody>
      </p:sp>
    </p:spTree>
    <p:extLst>
      <p:ext uri="{BB962C8B-B14F-4D97-AF65-F5344CB8AC3E}">
        <p14:creationId xmlns:p14="http://schemas.microsoft.com/office/powerpoint/2010/main" val="2932334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033670"/>
          </a:xfrm>
        </p:spPr>
        <p:txBody>
          <a:bodyPr/>
          <a:lstStyle/>
          <a:p>
            <a:pPr algn="ctr"/>
            <a:r>
              <a:rPr lang="en-US" dirty="0"/>
              <a:t>HIV and AIDS</a:t>
            </a:r>
          </a:p>
        </p:txBody>
      </p:sp>
      <p:sp>
        <p:nvSpPr>
          <p:cNvPr id="3" name="Content Placeholder 2"/>
          <p:cNvSpPr>
            <a:spLocks noGrp="1"/>
          </p:cNvSpPr>
          <p:nvPr>
            <p:ph idx="1"/>
          </p:nvPr>
        </p:nvSpPr>
        <p:spPr>
          <a:xfrm>
            <a:off x="159027" y="1033671"/>
            <a:ext cx="8733182" cy="5143292"/>
          </a:xfrm>
        </p:spPr>
        <p:txBody>
          <a:bodyPr>
            <a:normAutofit fontScale="92500" lnSpcReduction="20000"/>
          </a:bodyPr>
          <a:lstStyle/>
          <a:p>
            <a:r>
              <a:rPr lang="en-US" b="1" dirty="0"/>
              <a:t>Human immunodeficiency virus (HIV)</a:t>
            </a:r>
            <a:r>
              <a:rPr lang="en-US" dirty="0"/>
              <a:t> = a viral infection. </a:t>
            </a:r>
          </a:p>
          <a:p>
            <a:r>
              <a:rPr lang="en-US" b="1" dirty="0"/>
              <a:t>Acquired immunodeficiency syndrome (AIDS)</a:t>
            </a:r>
            <a:r>
              <a:rPr lang="en-US" dirty="0"/>
              <a:t> = illnesses occurring as a result of the destruction of immune system cells by the HIV virus.</a:t>
            </a:r>
          </a:p>
          <a:p>
            <a:pPr lvl="1"/>
            <a:r>
              <a:rPr lang="en-US" b="1" dirty="0"/>
              <a:t>Sign</a:t>
            </a:r>
            <a:r>
              <a:rPr lang="en-US" dirty="0"/>
              <a:t> = an objective indicator of disease that can be clinically observed, such as a rash, cough, fever, or elevated blood pressure.</a:t>
            </a:r>
          </a:p>
          <a:p>
            <a:pPr lvl="1"/>
            <a:r>
              <a:rPr lang="en-US" b="1" dirty="0"/>
              <a:t>Symptom </a:t>
            </a:r>
            <a:r>
              <a:rPr lang="en-US" dirty="0"/>
              <a:t>= a subjective indication of illness that is experienced by an individual but cannot be observed by others, such as a headache, stomachache, pain, or fatigue.</a:t>
            </a:r>
          </a:p>
          <a:p>
            <a:pPr lvl="1"/>
            <a:r>
              <a:rPr lang="en-US" b="1" dirty="0"/>
              <a:t>Syndrome </a:t>
            </a:r>
            <a:r>
              <a:rPr lang="en-US" dirty="0"/>
              <a:t>= a collection of signs and symptoms that occur together.</a:t>
            </a:r>
          </a:p>
          <a:p>
            <a:r>
              <a:rPr lang="en-US" dirty="0"/>
              <a:t>HIV is contagious, because it is a transmissible virus; AIDS is not contagious, because it is a syndrome related to HIV infection and it is not an infectious agent.</a:t>
            </a:r>
          </a:p>
        </p:txBody>
      </p:sp>
    </p:spTree>
    <p:extLst>
      <p:ext uri="{BB962C8B-B14F-4D97-AF65-F5344CB8AC3E}">
        <p14:creationId xmlns:p14="http://schemas.microsoft.com/office/powerpoint/2010/main" val="8642310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CD4 Cells and Viral Counts</a:t>
            </a:r>
          </a:p>
        </p:txBody>
      </p:sp>
      <p:sp>
        <p:nvSpPr>
          <p:cNvPr id="3" name="Content Placeholder 2"/>
          <p:cNvSpPr>
            <a:spLocks noGrp="1"/>
          </p:cNvSpPr>
          <p:nvPr>
            <p:ph idx="1"/>
          </p:nvPr>
        </p:nvSpPr>
        <p:spPr/>
        <p:txBody>
          <a:bodyPr>
            <a:normAutofit/>
          </a:bodyPr>
          <a:lstStyle/>
          <a:p>
            <a:r>
              <a:rPr lang="en-US" dirty="0"/>
              <a:t>HIV destroys specialized white blood cells that are needed by the immune system to fight infection, especially </a:t>
            </a:r>
            <a:r>
              <a:rPr lang="en-US" b="1" dirty="0"/>
              <a:t>CD4 cells</a:t>
            </a:r>
            <a:r>
              <a:rPr lang="en-US" dirty="0"/>
              <a:t>, also called T-cells or CD4+ T-helper cells, which are lymphocytes that have a CD4 glycoprotein on their surfaces.</a:t>
            </a:r>
          </a:p>
        </p:txBody>
      </p:sp>
    </p:spTree>
    <p:extLst>
      <p:ext uri="{BB962C8B-B14F-4D97-AF65-F5344CB8AC3E}">
        <p14:creationId xmlns:p14="http://schemas.microsoft.com/office/powerpoint/2010/main" val="168930657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8-3</a:t>
            </a:r>
          </a:p>
        </p:txBody>
      </p:sp>
      <p:pic>
        <p:nvPicPr>
          <p:cNvPr id="5" name="Content Placeholder 4">
            <a:extLst>
              <a:ext uri="{FF2B5EF4-FFF2-40B4-BE49-F238E27FC236}">
                <a16:creationId xmlns:a16="http://schemas.microsoft.com/office/drawing/2014/main" id="{BA2406C9-9BFF-3543-89EC-B7AE49BB5DE1}"/>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17698" y="1749677"/>
            <a:ext cx="4064000" cy="3276600"/>
          </a:xfrm>
        </p:spPr>
      </p:pic>
      <p:sp>
        <p:nvSpPr>
          <p:cNvPr id="3" name="Rectangle 2">
            <a:extLst>
              <a:ext uri="{FF2B5EF4-FFF2-40B4-BE49-F238E27FC236}">
                <a16:creationId xmlns:a16="http://schemas.microsoft.com/office/drawing/2014/main" id="{E1124889-A5C9-1544-90E6-C6CDAC24F8DD}"/>
              </a:ext>
            </a:extLst>
          </p:cNvPr>
          <p:cNvSpPr/>
          <p:nvPr/>
        </p:nvSpPr>
        <p:spPr>
          <a:xfrm>
            <a:off x="2453268" y="5157659"/>
            <a:ext cx="4315832" cy="646331"/>
          </a:xfrm>
          <a:prstGeom prst="rect">
            <a:avLst/>
          </a:prstGeom>
        </p:spPr>
        <p:txBody>
          <a:bodyPr wrap="square">
            <a:spAutoFit/>
          </a:bodyPr>
          <a:lstStyle/>
          <a:p>
            <a:pPr algn="ctr"/>
            <a:r>
              <a:rPr lang="en-US" dirty="0"/>
              <a:t>CD4+ cell count and viral load following HIV infection.</a:t>
            </a:r>
          </a:p>
        </p:txBody>
      </p:sp>
    </p:spTree>
    <p:extLst>
      <p:ext uri="{BB962C8B-B14F-4D97-AF65-F5344CB8AC3E}">
        <p14:creationId xmlns:p14="http://schemas.microsoft.com/office/powerpoint/2010/main" val="1637368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212034"/>
            <a:ext cx="7886700" cy="1457738"/>
          </a:xfrm>
        </p:spPr>
        <p:txBody>
          <a:bodyPr/>
          <a:lstStyle/>
          <a:p>
            <a:pPr algn="ctr"/>
            <a:r>
              <a:rPr lang="en-US" dirty="0"/>
              <a:t>Staging</a:t>
            </a:r>
          </a:p>
        </p:txBody>
      </p:sp>
      <p:sp>
        <p:nvSpPr>
          <p:cNvPr id="3" name="Content Placeholder 2"/>
          <p:cNvSpPr>
            <a:spLocks noGrp="1"/>
          </p:cNvSpPr>
          <p:nvPr>
            <p:ph idx="1"/>
          </p:nvPr>
        </p:nvSpPr>
        <p:spPr>
          <a:xfrm>
            <a:off x="628650" y="1404730"/>
            <a:ext cx="8369576" cy="4772233"/>
          </a:xfrm>
        </p:spPr>
        <p:txBody>
          <a:bodyPr>
            <a:normAutofit lnSpcReduction="10000"/>
          </a:bodyPr>
          <a:lstStyle/>
          <a:p>
            <a:r>
              <a:rPr lang="en-US" dirty="0"/>
              <a:t>Primary infection = a person newly infected with HIV may experience flulike symptoms for a few days or weeks but is often asymptomatic. </a:t>
            </a:r>
          </a:p>
          <a:p>
            <a:r>
              <a:rPr lang="en-US" dirty="0"/>
              <a:t>WHO identifies four clinical stages of HIV infection and AIDS disease that follow primary infection.</a:t>
            </a:r>
          </a:p>
          <a:p>
            <a:pPr lvl="1"/>
            <a:r>
              <a:rPr lang="en-US" dirty="0"/>
              <a:t>Stages 1 and 2 = asymptomatic or only minor symptoms.</a:t>
            </a:r>
          </a:p>
          <a:p>
            <a:pPr lvl="1"/>
            <a:r>
              <a:rPr lang="en-US" dirty="0"/>
              <a:t>Stage 3 = more severe symptoms like recurrent infections; the CD4 count begins to fall and the viral load in the blood begins to rise.</a:t>
            </a:r>
          </a:p>
          <a:p>
            <a:pPr lvl="1"/>
            <a:r>
              <a:rPr lang="en-US" dirty="0"/>
              <a:t>Stage 4 = serious opportunistic infections mark the onset of AIDS; the CD4 count becomes very low.</a:t>
            </a:r>
          </a:p>
        </p:txBody>
      </p:sp>
    </p:spTree>
    <p:extLst>
      <p:ext uri="{BB962C8B-B14F-4D97-AF65-F5344CB8AC3E}">
        <p14:creationId xmlns:p14="http://schemas.microsoft.com/office/powerpoint/2010/main" val="28313815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Opportunistic Infections</a:t>
            </a:r>
          </a:p>
        </p:txBody>
      </p:sp>
      <p:sp>
        <p:nvSpPr>
          <p:cNvPr id="3" name="Content Placeholder 2"/>
          <p:cNvSpPr>
            <a:spLocks noGrp="1"/>
          </p:cNvSpPr>
          <p:nvPr>
            <p:ph idx="1"/>
          </p:nvPr>
        </p:nvSpPr>
        <p:spPr/>
        <p:txBody>
          <a:bodyPr>
            <a:normAutofit/>
          </a:bodyPr>
          <a:lstStyle/>
          <a:p>
            <a:r>
              <a:rPr lang="en-US" b="1" dirty="0"/>
              <a:t>Opportunistic infections (OIs)</a:t>
            </a:r>
            <a:r>
              <a:rPr lang="en-US" dirty="0"/>
              <a:t> = the constellation of diseases that occur in people with AIDS when the body’s immune system is weakened enough to give the infectious agents an opportunity to invade.</a:t>
            </a:r>
          </a:p>
          <a:p>
            <a:r>
              <a:rPr lang="en-US" dirty="0"/>
              <a:t>Examples: TB, bacterial pneumonia, </a:t>
            </a:r>
            <a:r>
              <a:rPr lang="en-US" i="1" dirty="0"/>
              <a:t>Pneumocystis carinii</a:t>
            </a:r>
            <a:r>
              <a:rPr lang="en-US" dirty="0"/>
              <a:t> pneumonia (PCP), chronic diarrhea, and fungal infections such as </a:t>
            </a:r>
            <a:r>
              <a:rPr lang="en-US" i="1" dirty="0"/>
              <a:t>Cryptococcus</a:t>
            </a:r>
            <a:r>
              <a:rPr lang="en-US" dirty="0"/>
              <a:t>.</a:t>
            </a:r>
          </a:p>
        </p:txBody>
      </p:sp>
    </p:spTree>
    <p:extLst>
      <p:ext uri="{BB962C8B-B14F-4D97-AF65-F5344CB8AC3E}">
        <p14:creationId xmlns:p14="http://schemas.microsoft.com/office/powerpoint/2010/main" val="6745044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8-4</a:t>
            </a:r>
          </a:p>
        </p:txBody>
      </p:sp>
      <p:pic>
        <p:nvPicPr>
          <p:cNvPr id="5" name="Content Placeholder 4">
            <a:extLst>
              <a:ext uri="{FF2B5EF4-FFF2-40B4-BE49-F238E27FC236}">
                <a16:creationId xmlns:a16="http://schemas.microsoft.com/office/drawing/2014/main" id="{E48601C2-A37B-5241-B4BC-32805C0DA30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1090806" y="1668366"/>
            <a:ext cx="7073900" cy="3238500"/>
          </a:xfrm>
        </p:spPr>
      </p:pic>
      <p:sp>
        <p:nvSpPr>
          <p:cNvPr id="3" name="Rectangle 2">
            <a:extLst>
              <a:ext uri="{FF2B5EF4-FFF2-40B4-BE49-F238E27FC236}">
                <a16:creationId xmlns:a16="http://schemas.microsoft.com/office/drawing/2014/main" id="{058155A9-A777-C34D-9577-DD4F154624CA}"/>
              </a:ext>
            </a:extLst>
          </p:cNvPr>
          <p:cNvSpPr/>
          <p:nvPr/>
        </p:nvSpPr>
        <p:spPr>
          <a:xfrm>
            <a:off x="2868326" y="5061983"/>
            <a:ext cx="3541162" cy="369332"/>
          </a:xfrm>
          <a:prstGeom prst="rect">
            <a:avLst/>
          </a:prstGeom>
        </p:spPr>
        <p:txBody>
          <a:bodyPr wrap="none">
            <a:spAutoFit/>
          </a:bodyPr>
          <a:lstStyle/>
          <a:p>
            <a:pPr algn="ctr"/>
            <a:r>
              <a:rPr lang="en-US" dirty="0"/>
              <a:t>Clinical staging system for HIV/AIDS.</a:t>
            </a:r>
          </a:p>
        </p:txBody>
      </p:sp>
      <p:sp>
        <p:nvSpPr>
          <p:cNvPr id="4" name="TextBox 3">
            <a:extLst>
              <a:ext uri="{FF2B5EF4-FFF2-40B4-BE49-F238E27FC236}">
                <a16:creationId xmlns:a16="http://schemas.microsoft.com/office/drawing/2014/main" id="{F3AF0C69-2019-CA46-AC75-BA0D1C240F6D}"/>
              </a:ext>
            </a:extLst>
          </p:cNvPr>
          <p:cNvSpPr txBox="1"/>
          <p:nvPr/>
        </p:nvSpPr>
        <p:spPr>
          <a:xfrm rot="5400000">
            <a:off x="6634978" y="3088888"/>
            <a:ext cx="3512634" cy="507831"/>
          </a:xfrm>
          <a:prstGeom prst="rect">
            <a:avLst/>
          </a:prstGeom>
          <a:noFill/>
        </p:spPr>
        <p:txBody>
          <a:bodyPr wrap="square" rtlCol="0">
            <a:spAutoFit/>
          </a:bodyPr>
          <a:lstStyle/>
          <a:p>
            <a:r>
              <a:rPr lang="en-US" sz="900" dirty="0"/>
              <a:t>Data from WHO case definitions of HIV for surveillance and revised clinical staging and immunological classification of HIV-related disease in adults and children. Geneva: WHO; 2007.</a:t>
            </a:r>
          </a:p>
        </p:txBody>
      </p:sp>
    </p:spTree>
    <p:extLst>
      <p:ext uri="{BB962C8B-B14F-4D97-AF65-F5344CB8AC3E}">
        <p14:creationId xmlns:p14="http://schemas.microsoft.com/office/powerpoint/2010/main" val="39525460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954157"/>
          </a:xfrm>
        </p:spPr>
        <p:txBody>
          <a:bodyPr/>
          <a:lstStyle/>
          <a:p>
            <a:pPr algn="ctr"/>
            <a:r>
              <a:rPr lang="en-US" dirty="0"/>
              <a:t>Treatment</a:t>
            </a:r>
          </a:p>
        </p:txBody>
      </p:sp>
      <p:sp>
        <p:nvSpPr>
          <p:cNvPr id="3" name="Content Placeholder 2"/>
          <p:cNvSpPr>
            <a:spLocks noGrp="1"/>
          </p:cNvSpPr>
          <p:nvPr>
            <p:ph idx="1"/>
          </p:nvPr>
        </p:nvSpPr>
        <p:spPr>
          <a:xfrm>
            <a:off x="106017" y="1205948"/>
            <a:ext cx="9037983" cy="4971015"/>
          </a:xfrm>
        </p:spPr>
        <p:txBody>
          <a:bodyPr>
            <a:normAutofit fontScale="92500" lnSpcReduction="20000"/>
          </a:bodyPr>
          <a:lstStyle/>
          <a:p>
            <a:r>
              <a:rPr lang="en-US" b="1" dirty="0"/>
              <a:t>Antiretroviral (ARV) </a:t>
            </a:r>
            <a:r>
              <a:rPr lang="en-US" dirty="0"/>
              <a:t>drugs keep the viral count low and slow the progression of symptoms.</a:t>
            </a:r>
          </a:p>
          <a:p>
            <a:r>
              <a:rPr lang="en-US" b="1" dirty="0"/>
              <a:t>Antiretroviral therapy (ART)</a:t>
            </a:r>
            <a:r>
              <a:rPr lang="en-US" dirty="0"/>
              <a:t>, also called </a:t>
            </a:r>
            <a:r>
              <a:rPr lang="en-US" b="1" dirty="0"/>
              <a:t>highly active antiretroviral therapy (HAART)</a:t>
            </a:r>
            <a:r>
              <a:rPr lang="en-US" dirty="0"/>
              <a:t>, uses combinations (sometimes called “cocktails”) of three or more different drugs to combat HIV.</a:t>
            </a:r>
          </a:p>
          <a:p>
            <a:pPr lvl="1"/>
            <a:r>
              <a:rPr lang="en-US" dirty="0"/>
              <a:t>Nucleoside reverse transcriptase inhibitors (NRTIs), such as tenofovir, lamivudine, abacavir, emtricitabine, and zidovudine (AZT)</a:t>
            </a:r>
          </a:p>
          <a:p>
            <a:pPr lvl="1"/>
            <a:r>
              <a:rPr lang="en-US" dirty="0"/>
              <a:t>Non-nucleoside reverse transcriptase inhibitors (NNRTIs), such as efavirenz and nevirapine</a:t>
            </a:r>
          </a:p>
          <a:p>
            <a:pPr lvl="1"/>
            <a:r>
              <a:rPr lang="en-US" dirty="0"/>
              <a:t>Protease inhibitors, such as lopinavir, ritonavir, and darunavir</a:t>
            </a:r>
          </a:p>
          <a:p>
            <a:pPr lvl="1"/>
            <a:r>
              <a:rPr lang="en-US" dirty="0"/>
              <a:t>Integrase inhibitors</a:t>
            </a:r>
          </a:p>
          <a:p>
            <a:r>
              <a:rPr lang="en-US" dirty="0"/>
              <a:t>There is currently no HIV vaccine and no drug that can cure an HIV infection.</a:t>
            </a:r>
          </a:p>
        </p:txBody>
      </p:sp>
    </p:spTree>
    <p:extLst>
      <p:ext uri="{BB962C8B-B14F-4D97-AF65-F5344CB8AC3E}">
        <p14:creationId xmlns:p14="http://schemas.microsoft.com/office/powerpoint/2010/main" val="8908687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848139"/>
          </a:xfrm>
        </p:spPr>
        <p:txBody>
          <a:bodyPr/>
          <a:lstStyle/>
          <a:p>
            <a:pPr algn="ctr"/>
            <a:r>
              <a:rPr lang="en-US" dirty="0"/>
              <a:t>Treatment (cont’d)</a:t>
            </a:r>
          </a:p>
        </p:txBody>
      </p:sp>
      <p:sp>
        <p:nvSpPr>
          <p:cNvPr id="3" name="Content Placeholder 2"/>
          <p:cNvSpPr>
            <a:spLocks noGrp="1"/>
          </p:cNvSpPr>
          <p:nvPr>
            <p:ph idx="1"/>
          </p:nvPr>
        </p:nvSpPr>
        <p:spPr>
          <a:xfrm>
            <a:off x="172278" y="1272209"/>
            <a:ext cx="8971722" cy="4904754"/>
          </a:xfrm>
        </p:spPr>
        <p:txBody>
          <a:bodyPr>
            <a:normAutofit fontScale="92500" lnSpcReduction="10000"/>
          </a:bodyPr>
          <a:lstStyle/>
          <a:p>
            <a:r>
              <a:rPr lang="en-US" b="1" dirty="0"/>
              <a:t>Natural history of disease</a:t>
            </a:r>
            <a:r>
              <a:rPr lang="en-US" dirty="0"/>
              <a:t> = the usual timeline from initial infection with a particular agent to either recovery or death.</a:t>
            </a:r>
          </a:p>
          <a:p>
            <a:r>
              <a:rPr lang="en-US" dirty="0"/>
              <a:t>The median survival time after infection with HIV if a person does not take ART is about 10 years, including an average of 2 years of survival from onset of clinical AIDS to death.</a:t>
            </a:r>
          </a:p>
          <a:p>
            <a:r>
              <a:rPr lang="en-US" dirty="0"/>
              <a:t>ART prolongs both the duration of time between infection and the onset of clinical AIDS and the time between onset of AIDS and death.</a:t>
            </a:r>
          </a:p>
          <a:p>
            <a:r>
              <a:rPr lang="en-US" dirty="0"/>
              <a:t>WHO recommends beginning ART immediately after diagnosis.</a:t>
            </a:r>
          </a:p>
          <a:p>
            <a:pPr lvl="1"/>
            <a:r>
              <a:rPr lang="en-US" dirty="0"/>
              <a:t>Prophylactic doses of co-trimoxazole is recommended for people with advanced HIV to reduce the risk of OIs.</a:t>
            </a:r>
          </a:p>
          <a:p>
            <a:pPr lvl="1"/>
            <a:r>
              <a:rPr lang="en-US" dirty="0"/>
              <a:t>Isoniazid can be used as preventive treatment in people at risk of TB.</a:t>
            </a:r>
          </a:p>
        </p:txBody>
      </p:sp>
    </p:spTree>
    <p:extLst>
      <p:ext uri="{BB962C8B-B14F-4D97-AF65-F5344CB8AC3E}">
        <p14:creationId xmlns:p14="http://schemas.microsoft.com/office/powerpoint/2010/main" val="405559570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HIV/AIDS Epidemiology</a:t>
            </a:r>
            <a:endParaRPr lang="en-US" dirty="0"/>
          </a:p>
        </p:txBody>
      </p:sp>
      <p:sp>
        <p:nvSpPr>
          <p:cNvPr id="3" name="Text Placeholder 2"/>
          <p:cNvSpPr>
            <a:spLocks noGrp="1"/>
          </p:cNvSpPr>
          <p:nvPr>
            <p:ph type="body" idx="1"/>
          </p:nvPr>
        </p:nvSpPr>
        <p:spPr/>
        <p:txBody>
          <a:bodyPr/>
          <a:lstStyle/>
          <a:p>
            <a:r>
              <a:rPr lang="en-US" dirty="0"/>
              <a:t>8.4</a:t>
            </a:r>
          </a:p>
        </p:txBody>
      </p:sp>
    </p:spTree>
    <p:extLst>
      <p:ext uri="{BB962C8B-B14F-4D97-AF65-F5344CB8AC3E}">
        <p14:creationId xmlns:p14="http://schemas.microsoft.com/office/powerpoint/2010/main" val="7655370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HIV History</a:t>
            </a:r>
          </a:p>
        </p:txBody>
      </p:sp>
      <p:sp>
        <p:nvSpPr>
          <p:cNvPr id="3" name="Content Placeholder 2"/>
          <p:cNvSpPr>
            <a:spLocks noGrp="1"/>
          </p:cNvSpPr>
          <p:nvPr>
            <p:ph idx="1"/>
          </p:nvPr>
        </p:nvSpPr>
        <p:spPr/>
        <p:txBody>
          <a:bodyPr>
            <a:normAutofit fontScale="92500" lnSpcReduction="20000"/>
          </a:bodyPr>
          <a:lstStyle/>
          <a:p>
            <a:r>
              <a:rPr lang="en-US" dirty="0"/>
              <a:t>1920s: Likely occurrence of the first cases of HIV in humans, in what is now the Democratic Republic of the Congo (DRC)</a:t>
            </a:r>
          </a:p>
          <a:p>
            <a:r>
              <a:rPr lang="en-US" dirty="0"/>
              <a:t>1981: The first cases of AIDS were diagnosed when clusters of homosexual men in the United States were diagnosed with PCP fungal pneumonia and Kaposi’s sarcoma</a:t>
            </a:r>
          </a:p>
          <a:p>
            <a:r>
              <a:rPr lang="en-US" dirty="0"/>
              <a:t>1990: Nearly 10 million people living with HIV (PLHIV)</a:t>
            </a:r>
          </a:p>
          <a:p>
            <a:r>
              <a:rPr lang="en-US" dirty="0"/>
              <a:t>Mid-1990s: 20 million PLHIV</a:t>
            </a:r>
          </a:p>
          <a:p>
            <a:r>
              <a:rPr lang="en-US" dirty="0"/>
              <a:t>2005: More than 30 million PLHIV</a:t>
            </a:r>
          </a:p>
          <a:p>
            <a:r>
              <a:rPr lang="en-US" dirty="0"/>
              <a:t>2015: 37 million PLHIV</a:t>
            </a:r>
          </a:p>
        </p:txBody>
      </p:sp>
    </p:spTree>
    <p:extLst>
      <p:ext uri="{BB962C8B-B14F-4D97-AF65-F5344CB8AC3E}">
        <p14:creationId xmlns:p14="http://schemas.microsoft.com/office/powerpoint/2010/main" val="17587795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HIV Prevalence</a:t>
            </a:r>
          </a:p>
        </p:txBody>
      </p:sp>
      <p:sp>
        <p:nvSpPr>
          <p:cNvPr id="3" name="Content Placeholder 2"/>
          <p:cNvSpPr>
            <a:spLocks noGrp="1"/>
          </p:cNvSpPr>
          <p:nvPr>
            <p:ph idx="1"/>
          </p:nvPr>
        </p:nvSpPr>
        <p:spPr/>
        <p:txBody>
          <a:bodyPr>
            <a:normAutofit/>
          </a:bodyPr>
          <a:lstStyle/>
          <a:p>
            <a:r>
              <a:rPr lang="en-US" dirty="0"/>
              <a:t>The increase in the number of prevalent HIV cases is a public health success, because the increase in the number of people living with HIV has occurred as a result of the mortality rate decreasing.</a:t>
            </a:r>
          </a:p>
          <a:p>
            <a:r>
              <a:rPr lang="en-US" dirty="0"/>
              <a:t>The eventual goal is for the prevalence rate to gradually decrease as people with HIV age and die of diseases not related to HIV infection.</a:t>
            </a:r>
          </a:p>
          <a:p>
            <a:pPr marL="0" indent="0">
              <a:buNone/>
            </a:pPr>
            <a:endParaRPr lang="en-US" dirty="0"/>
          </a:p>
        </p:txBody>
      </p:sp>
    </p:spTree>
    <p:extLst>
      <p:ext uri="{BB962C8B-B14F-4D97-AF65-F5344CB8AC3E}">
        <p14:creationId xmlns:p14="http://schemas.microsoft.com/office/powerpoint/2010/main" val="32332858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8-5</a:t>
            </a:r>
          </a:p>
        </p:txBody>
      </p:sp>
      <p:pic>
        <p:nvPicPr>
          <p:cNvPr id="5" name="Content Placeholder 4">
            <a:extLst>
              <a:ext uri="{FF2B5EF4-FFF2-40B4-BE49-F238E27FC236}">
                <a16:creationId xmlns:a16="http://schemas.microsoft.com/office/drawing/2014/main" id="{978C7C4F-FE72-2B43-AC62-2359EAAED42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42859" y="1565836"/>
            <a:ext cx="3737961" cy="3206885"/>
          </a:xfrm>
        </p:spPr>
      </p:pic>
      <p:sp>
        <p:nvSpPr>
          <p:cNvPr id="3" name="Rectangle 2">
            <a:extLst>
              <a:ext uri="{FF2B5EF4-FFF2-40B4-BE49-F238E27FC236}">
                <a16:creationId xmlns:a16="http://schemas.microsoft.com/office/drawing/2014/main" id="{6AEFF647-FE9D-3145-872B-0A29FD7672E4}"/>
              </a:ext>
            </a:extLst>
          </p:cNvPr>
          <p:cNvSpPr/>
          <p:nvPr/>
        </p:nvSpPr>
        <p:spPr>
          <a:xfrm>
            <a:off x="2397513" y="4867728"/>
            <a:ext cx="4572000" cy="646331"/>
          </a:xfrm>
          <a:prstGeom prst="rect">
            <a:avLst/>
          </a:prstGeom>
        </p:spPr>
        <p:txBody>
          <a:bodyPr>
            <a:spAutoFit/>
          </a:bodyPr>
          <a:lstStyle/>
          <a:p>
            <a:pPr algn="ctr"/>
            <a:r>
              <a:rPr lang="en-US" dirty="0"/>
              <a:t>HIV prevalence: the number of people living with HIV worldwide has increased. </a:t>
            </a:r>
          </a:p>
        </p:txBody>
      </p:sp>
      <p:sp>
        <p:nvSpPr>
          <p:cNvPr id="4" name="TextBox 3">
            <a:extLst>
              <a:ext uri="{FF2B5EF4-FFF2-40B4-BE49-F238E27FC236}">
                <a16:creationId xmlns:a16="http://schemas.microsoft.com/office/drawing/2014/main" id="{1857D383-66A0-8842-A9C0-E9000FCBBBAC}"/>
              </a:ext>
            </a:extLst>
          </p:cNvPr>
          <p:cNvSpPr txBox="1"/>
          <p:nvPr/>
        </p:nvSpPr>
        <p:spPr>
          <a:xfrm rot="5400000">
            <a:off x="5296830" y="2520174"/>
            <a:ext cx="2754351" cy="646331"/>
          </a:xfrm>
          <a:prstGeom prst="rect">
            <a:avLst/>
          </a:prstGeom>
          <a:noFill/>
        </p:spPr>
        <p:txBody>
          <a:bodyPr wrap="square" rtlCol="0">
            <a:spAutoFit/>
          </a:bodyPr>
          <a:lstStyle/>
          <a:p>
            <a:r>
              <a:rPr lang="en-US" sz="900" dirty="0"/>
              <a:t>Data from GBD 2015 HIV Collaborators. Estimates of global, regional, and national incidence, prevalence, and mortality of HIV, 1980–2015: The Global Burden of Disease Study 2015. Lancet HIV 2016; 3:e361-87.</a:t>
            </a:r>
          </a:p>
        </p:txBody>
      </p:sp>
    </p:spTree>
    <p:extLst>
      <p:ext uri="{BB962C8B-B14F-4D97-AF65-F5344CB8AC3E}">
        <p14:creationId xmlns:p14="http://schemas.microsoft.com/office/powerpoint/2010/main" val="115718301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HIV Incidence</a:t>
            </a:r>
          </a:p>
        </p:txBody>
      </p:sp>
      <p:sp>
        <p:nvSpPr>
          <p:cNvPr id="3" name="Content Placeholder 2"/>
          <p:cNvSpPr>
            <a:spLocks noGrp="1"/>
          </p:cNvSpPr>
          <p:nvPr>
            <p:ph idx="1"/>
          </p:nvPr>
        </p:nvSpPr>
        <p:spPr/>
        <p:txBody>
          <a:bodyPr>
            <a:normAutofit/>
          </a:bodyPr>
          <a:lstStyle/>
          <a:p>
            <a:r>
              <a:rPr lang="en-US" dirty="0"/>
              <a:t>The number of new HIV infections each year decreased to about 2 million per year after 2010 from a peak above 3 million per year at the turn of the century.</a:t>
            </a:r>
          </a:p>
          <a:p>
            <a:r>
              <a:rPr lang="en-US" dirty="0"/>
              <a:t>Little progress has been made toward the goal of reducing the annual number of incident cases to below 500,000 by 2020 and below 200,000 by 2030.</a:t>
            </a:r>
          </a:p>
        </p:txBody>
      </p:sp>
    </p:spTree>
    <p:extLst>
      <p:ext uri="{BB962C8B-B14F-4D97-AF65-F5344CB8AC3E}">
        <p14:creationId xmlns:p14="http://schemas.microsoft.com/office/powerpoint/2010/main" val="2725144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8-6</a:t>
            </a:r>
          </a:p>
        </p:txBody>
      </p:sp>
      <p:pic>
        <p:nvPicPr>
          <p:cNvPr id="5" name="Content Placeholder 4">
            <a:extLst>
              <a:ext uri="{FF2B5EF4-FFF2-40B4-BE49-F238E27FC236}">
                <a16:creationId xmlns:a16="http://schemas.microsoft.com/office/drawing/2014/main" id="{458EAB90-AF8F-324A-A828-DAC1E0E90DB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46350" y="1686796"/>
            <a:ext cx="4051300" cy="2844800"/>
          </a:xfrm>
        </p:spPr>
      </p:pic>
      <p:sp>
        <p:nvSpPr>
          <p:cNvPr id="3" name="Rectangle 2">
            <a:extLst>
              <a:ext uri="{FF2B5EF4-FFF2-40B4-BE49-F238E27FC236}">
                <a16:creationId xmlns:a16="http://schemas.microsoft.com/office/drawing/2014/main" id="{D43AEBCB-7371-D244-BC3E-4C652FDAFC40}"/>
              </a:ext>
            </a:extLst>
          </p:cNvPr>
          <p:cNvSpPr/>
          <p:nvPr/>
        </p:nvSpPr>
        <p:spPr>
          <a:xfrm>
            <a:off x="2364058" y="4673471"/>
            <a:ext cx="4572000" cy="923330"/>
          </a:xfrm>
          <a:prstGeom prst="rect">
            <a:avLst/>
          </a:prstGeom>
        </p:spPr>
        <p:txBody>
          <a:bodyPr>
            <a:spAutoFit/>
          </a:bodyPr>
          <a:lstStyle/>
          <a:p>
            <a:pPr algn="ctr"/>
            <a:r>
              <a:rPr lang="en-US" dirty="0"/>
              <a:t>HIV incidence: The number of new HIV infections each year has stabilized rather than continuing to decrease.</a:t>
            </a:r>
          </a:p>
        </p:txBody>
      </p:sp>
      <p:sp>
        <p:nvSpPr>
          <p:cNvPr id="6" name="TextBox 5">
            <a:extLst>
              <a:ext uri="{FF2B5EF4-FFF2-40B4-BE49-F238E27FC236}">
                <a16:creationId xmlns:a16="http://schemas.microsoft.com/office/drawing/2014/main" id="{03DECCDF-A91E-394A-9B24-D501E925AF95}"/>
              </a:ext>
            </a:extLst>
          </p:cNvPr>
          <p:cNvSpPr txBox="1"/>
          <p:nvPr/>
        </p:nvSpPr>
        <p:spPr>
          <a:xfrm rot="5400000">
            <a:off x="5174170" y="3033132"/>
            <a:ext cx="3074881" cy="230832"/>
          </a:xfrm>
          <a:prstGeom prst="rect">
            <a:avLst/>
          </a:prstGeom>
          <a:noFill/>
        </p:spPr>
        <p:txBody>
          <a:bodyPr wrap="none" rtlCol="0">
            <a:spAutoFit/>
          </a:bodyPr>
          <a:lstStyle/>
          <a:p>
            <a:r>
              <a:rPr lang="en-US" sz="900" dirty="0"/>
              <a:t>Data from AIDS by the numbers 2016. Geneva: UNAIDS; 2016.</a:t>
            </a:r>
          </a:p>
        </p:txBody>
      </p:sp>
    </p:spTree>
    <p:extLst>
      <p:ext uri="{BB962C8B-B14F-4D97-AF65-F5344CB8AC3E}">
        <p14:creationId xmlns:p14="http://schemas.microsoft.com/office/powerpoint/2010/main" val="102194883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HIV Mortality</a:t>
            </a:r>
          </a:p>
        </p:txBody>
      </p:sp>
      <p:sp>
        <p:nvSpPr>
          <p:cNvPr id="3" name="Content Placeholder 2"/>
          <p:cNvSpPr>
            <a:spLocks noGrp="1"/>
          </p:cNvSpPr>
          <p:nvPr>
            <p:ph idx="1"/>
          </p:nvPr>
        </p:nvSpPr>
        <p:spPr/>
        <p:txBody>
          <a:bodyPr/>
          <a:lstStyle/>
          <a:p>
            <a:r>
              <a:rPr lang="en-US" dirty="0"/>
              <a:t>As of 2015, progress was being made toward the goal of reducing the annual number of HIV/AIDS deaths to below 500,000 by 2020 and below 200,000 by 2030.</a:t>
            </a:r>
          </a:p>
        </p:txBody>
      </p:sp>
    </p:spTree>
    <p:extLst>
      <p:ext uri="{BB962C8B-B14F-4D97-AF65-F5344CB8AC3E}">
        <p14:creationId xmlns:p14="http://schemas.microsoft.com/office/powerpoint/2010/main" val="36930116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8-7</a:t>
            </a:r>
          </a:p>
        </p:txBody>
      </p:sp>
      <p:pic>
        <p:nvPicPr>
          <p:cNvPr id="5" name="Content Placeholder 4">
            <a:extLst>
              <a:ext uri="{FF2B5EF4-FFF2-40B4-BE49-F238E27FC236}">
                <a16:creationId xmlns:a16="http://schemas.microsoft.com/office/drawing/2014/main" id="{C685285A-4823-FE4B-9E61-2DFBE6E83025}"/>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57501" y="1792888"/>
            <a:ext cx="4051300" cy="2476500"/>
          </a:xfrm>
        </p:spPr>
      </p:pic>
      <p:sp>
        <p:nvSpPr>
          <p:cNvPr id="3" name="Rectangle 2">
            <a:extLst>
              <a:ext uri="{FF2B5EF4-FFF2-40B4-BE49-F238E27FC236}">
                <a16:creationId xmlns:a16="http://schemas.microsoft.com/office/drawing/2014/main" id="{29C274A5-3B6A-C646-AE5E-C4E110A8AC4E}"/>
              </a:ext>
            </a:extLst>
          </p:cNvPr>
          <p:cNvSpPr/>
          <p:nvPr/>
        </p:nvSpPr>
        <p:spPr>
          <a:xfrm>
            <a:off x="2364058" y="4394691"/>
            <a:ext cx="4572000" cy="923330"/>
          </a:xfrm>
          <a:prstGeom prst="rect">
            <a:avLst/>
          </a:prstGeom>
        </p:spPr>
        <p:txBody>
          <a:bodyPr>
            <a:spAutoFit/>
          </a:bodyPr>
          <a:lstStyle/>
          <a:p>
            <a:pPr algn="ctr"/>
            <a:r>
              <a:rPr lang="en-US" dirty="0"/>
              <a:t>HIV mortality: The number of deaths from HIV each year has decreased as more people gain access to ART.</a:t>
            </a:r>
          </a:p>
        </p:txBody>
      </p:sp>
      <p:sp>
        <p:nvSpPr>
          <p:cNvPr id="6" name="TextBox 5">
            <a:extLst>
              <a:ext uri="{FF2B5EF4-FFF2-40B4-BE49-F238E27FC236}">
                <a16:creationId xmlns:a16="http://schemas.microsoft.com/office/drawing/2014/main" id="{7F363864-CF54-0241-BAC9-109C1F759455}"/>
              </a:ext>
            </a:extLst>
          </p:cNvPr>
          <p:cNvSpPr txBox="1"/>
          <p:nvPr/>
        </p:nvSpPr>
        <p:spPr>
          <a:xfrm rot="5400000">
            <a:off x="5603487" y="2695017"/>
            <a:ext cx="2358730" cy="369332"/>
          </a:xfrm>
          <a:prstGeom prst="rect">
            <a:avLst/>
          </a:prstGeom>
          <a:noFill/>
        </p:spPr>
        <p:txBody>
          <a:bodyPr wrap="square" rtlCol="0">
            <a:spAutoFit/>
          </a:bodyPr>
          <a:lstStyle/>
          <a:p>
            <a:r>
              <a:rPr lang="en-US" sz="900" dirty="0"/>
              <a:t>Data from AIDS by the numbers 2016. Geneva: UNAIDS; 2016.</a:t>
            </a:r>
          </a:p>
        </p:txBody>
      </p:sp>
    </p:spTree>
    <p:extLst>
      <p:ext uri="{BB962C8B-B14F-4D97-AF65-F5344CB8AC3E}">
        <p14:creationId xmlns:p14="http://schemas.microsoft.com/office/powerpoint/2010/main" val="3070264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HIV in Featured Countries</a:t>
            </a:r>
          </a:p>
        </p:txBody>
      </p:sp>
      <p:sp>
        <p:nvSpPr>
          <p:cNvPr id="3" name="Content Placeholder 2"/>
          <p:cNvSpPr>
            <a:spLocks noGrp="1"/>
          </p:cNvSpPr>
          <p:nvPr>
            <p:ph idx="1"/>
          </p:nvPr>
        </p:nvSpPr>
        <p:spPr/>
        <p:txBody>
          <a:bodyPr>
            <a:normAutofit/>
          </a:bodyPr>
          <a:lstStyle/>
          <a:p>
            <a:r>
              <a:rPr lang="en-US" dirty="0"/>
              <a:t>About 1 in 200 people worldwide (across all ages) has HIV infection.</a:t>
            </a:r>
          </a:p>
          <a:p>
            <a:r>
              <a:rPr lang="en-US" dirty="0"/>
              <a:t>About 1 in 50 people who died in 2015 died from HIV/AIDS.</a:t>
            </a:r>
          </a:p>
          <a:p>
            <a:pPr lvl="1"/>
            <a:r>
              <a:rPr lang="en-US" b="1" dirty="0"/>
              <a:t>Proportionate mortality rate</a:t>
            </a:r>
            <a:r>
              <a:rPr lang="en-US" dirty="0"/>
              <a:t> = the percentage of all people who died who died from a particular cause. </a:t>
            </a:r>
          </a:p>
          <a:p>
            <a:r>
              <a:rPr lang="en-US" dirty="0"/>
              <a:t>Access to ART is increasing in most countries.</a:t>
            </a:r>
          </a:p>
        </p:txBody>
      </p:sp>
    </p:spTree>
    <p:extLst>
      <p:ext uri="{BB962C8B-B14F-4D97-AF65-F5344CB8AC3E}">
        <p14:creationId xmlns:p14="http://schemas.microsoft.com/office/powerpoint/2010/main" val="418674745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8-8</a:t>
            </a:r>
          </a:p>
        </p:txBody>
      </p:sp>
      <p:pic>
        <p:nvPicPr>
          <p:cNvPr id="5" name="Content Placeholder 4">
            <a:extLst>
              <a:ext uri="{FF2B5EF4-FFF2-40B4-BE49-F238E27FC236}">
                <a16:creationId xmlns:a16="http://schemas.microsoft.com/office/drawing/2014/main" id="{9DE68FF5-3901-C44E-A212-C297454D580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44751" y="1744721"/>
            <a:ext cx="4876800" cy="3175000"/>
          </a:xfrm>
        </p:spPr>
      </p:pic>
      <p:sp>
        <p:nvSpPr>
          <p:cNvPr id="3" name="Rectangle 2">
            <a:extLst>
              <a:ext uri="{FF2B5EF4-FFF2-40B4-BE49-F238E27FC236}">
                <a16:creationId xmlns:a16="http://schemas.microsoft.com/office/drawing/2014/main" id="{C6F2086D-3838-B949-A0A9-F5FD22381045}"/>
              </a:ext>
            </a:extLst>
          </p:cNvPr>
          <p:cNvSpPr/>
          <p:nvPr/>
        </p:nvSpPr>
        <p:spPr>
          <a:xfrm>
            <a:off x="2184400" y="4990391"/>
            <a:ext cx="4796263" cy="646331"/>
          </a:xfrm>
          <a:prstGeom prst="rect">
            <a:avLst/>
          </a:prstGeom>
        </p:spPr>
        <p:txBody>
          <a:bodyPr wrap="square">
            <a:spAutoFit/>
          </a:bodyPr>
          <a:lstStyle/>
          <a:p>
            <a:pPr algn="ctr"/>
            <a:r>
              <a:rPr lang="en-US" dirty="0"/>
              <a:t>Prevalence of HIV among people 15-49 years old (2015).</a:t>
            </a:r>
          </a:p>
        </p:txBody>
      </p:sp>
      <p:sp>
        <p:nvSpPr>
          <p:cNvPr id="6" name="TextBox 5">
            <a:extLst>
              <a:ext uri="{FF2B5EF4-FFF2-40B4-BE49-F238E27FC236}">
                <a16:creationId xmlns:a16="http://schemas.microsoft.com/office/drawing/2014/main" id="{1882C6B8-5DD4-204E-BCCB-2D1E6F79E240}"/>
              </a:ext>
            </a:extLst>
          </p:cNvPr>
          <p:cNvSpPr txBox="1"/>
          <p:nvPr/>
        </p:nvSpPr>
        <p:spPr>
          <a:xfrm rot="5400000">
            <a:off x="5943601" y="2698593"/>
            <a:ext cx="2754351" cy="646331"/>
          </a:xfrm>
          <a:prstGeom prst="rect">
            <a:avLst/>
          </a:prstGeom>
          <a:noFill/>
        </p:spPr>
        <p:txBody>
          <a:bodyPr wrap="square" rtlCol="0">
            <a:spAutoFit/>
          </a:bodyPr>
          <a:lstStyle/>
          <a:p>
            <a:r>
              <a:rPr lang="en-US" sz="900" dirty="0"/>
              <a:t>Data from GBD 2015 HIV Collaborators. Estimates of global, regional, and national incidence, prevalence, and mortality of HIV, 1980–2015: The Global Burden of Disease Study 2015. Lancet HIV 2016; 3:e361-87.</a:t>
            </a:r>
          </a:p>
        </p:txBody>
      </p:sp>
    </p:spTree>
    <p:extLst>
      <p:ext uri="{BB962C8B-B14F-4D97-AF65-F5344CB8AC3E}">
        <p14:creationId xmlns:p14="http://schemas.microsoft.com/office/powerpoint/2010/main" val="233993761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8-9</a:t>
            </a:r>
          </a:p>
        </p:txBody>
      </p:sp>
      <p:pic>
        <p:nvPicPr>
          <p:cNvPr id="5" name="Content Placeholder 4">
            <a:extLst>
              <a:ext uri="{FF2B5EF4-FFF2-40B4-BE49-F238E27FC236}">
                <a16:creationId xmlns:a16="http://schemas.microsoft.com/office/drawing/2014/main" id="{454364D6-11F1-5749-ABD6-B31FD9F2FE8A}"/>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3022081" y="1726911"/>
            <a:ext cx="3162820" cy="2867392"/>
          </a:xfrm>
        </p:spPr>
      </p:pic>
      <p:sp>
        <p:nvSpPr>
          <p:cNvPr id="3" name="Rectangle 2">
            <a:extLst>
              <a:ext uri="{FF2B5EF4-FFF2-40B4-BE49-F238E27FC236}">
                <a16:creationId xmlns:a16="http://schemas.microsoft.com/office/drawing/2014/main" id="{9ABA0C8F-BA17-3B4E-98D5-060BE4B6C22A}"/>
              </a:ext>
            </a:extLst>
          </p:cNvPr>
          <p:cNvSpPr/>
          <p:nvPr/>
        </p:nvSpPr>
        <p:spPr>
          <a:xfrm>
            <a:off x="2920999" y="4711611"/>
            <a:ext cx="4003907" cy="923330"/>
          </a:xfrm>
          <a:prstGeom prst="rect">
            <a:avLst/>
          </a:prstGeom>
        </p:spPr>
        <p:txBody>
          <a:bodyPr wrap="square">
            <a:spAutoFit/>
          </a:bodyPr>
          <a:lstStyle/>
          <a:p>
            <a:pPr algn="ctr"/>
            <a:r>
              <a:rPr lang="en-US" dirty="0"/>
              <a:t>HIV prevalence: Percentage of people (all ages) living with HIV in featured countries in 2015.</a:t>
            </a:r>
          </a:p>
        </p:txBody>
      </p:sp>
      <p:sp>
        <p:nvSpPr>
          <p:cNvPr id="6" name="TextBox 5">
            <a:extLst>
              <a:ext uri="{FF2B5EF4-FFF2-40B4-BE49-F238E27FC236}">
                <a16:creationId xmlns:a16="http://schemas.microsoft.com/office/drawing/2014/main" id="{03CCBFD3-32F3-8B47-86DE-548E34ECB973}"/>
              </a:ext>
            </a:extLst>
          </p:cNvPr>
          <p:cNvSpPr txBox="1"/>
          <p:nvPr/>
        </p:nvSpPr>
        <p:spPr>
          <a:xfrm rot="5400000">
            <a:off x="5129562" y="2720895"/>
            <a:ext cx="2754351" cy="646331"/>
          </a:xfrm>
          <a:prstGeom prst="rect">
            <a:avLst/>
          </a:prstGeom>
          <a:noFill/>
        </p:spPr>
        <p:txBody>
          <a:bodyPr wrap="square" rtlCol="0">
            <a:spAutoFit/>
          </a:bodyPr>
          <a:lstStyle/>
          <a:p>
            <a:r>
              <a:rPr lang="en-US" sz="900" dirty="0"/>
              <a:t>Data from GBD 2015 HIV Collaborators. Estimates of global, regional, and national incidence, prevalence, and mortality of HIV, 1980–2015: The Global Burden of Disease Study 2015. Lancet HIV 2016; 3:e361-87.</a:t>
            </a:r>
          </a:p>
        </p:txBody>
      </p:sp>
    </p:spTree>
    <p:extLst>
      <p:ext uri="{BB962C8B-B14F-4D97-AF65-F5344CB8AC3E}">
        <p14:creationId xmlns:p14="http://schemas.microsoft.com/office/powerpoint/2010/main" val="59182291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8-10</a:t>
            </a:r>
          </a:p>
        </p:txBody>
      </p:sp>
      <p:pic>
        <p:nvPicPr>
          <p:cNvPr id="5" name="Content Placeholder 4">
            <a:extLst>
              <a:ext uri="{FF2B5EF4-FFF2-40B4-BE49-F238E27FC236}">
                <a16:creationId xmlns:a16="http://schemas.microsoft.com/office/drawing/2014/main" id="{C9CCD632-422A-8947-BA5E-9AE0608F97B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55073" y="1883027"/>
            <a:ext cx="3330188" cy="3019126"/>
          </a:xfrm>
        </p:spPr>
      </p:pic>
      <p:sp>
        <p:nvSpPr>
          <p:cNvPr id="3" name="Rectangle 2">
            <a:extLst>
              <a:ext uri="{FF2B5EF4-FFF2-40B4-BE49-F238E27FC236}">
                <a16:creationId xmlns:a16="http://schemas.microsoft.com/office/drawing/2014/main" id="{52C658F0-ECD1-4B45-8DC5-644262938478}"/>
              </a:ext>
            </a:extLst>
          </p:cNvPr>
          <p:cNvSpPr/>
          <p:nvPr/>
        </p:nvSpPr>
        <p:spPr>
          <a:xfrm>
            <a:off x="2397513" y="5019159"/>
            <a:ext cx="4572000" cy="923330"/>
          </a:xfrm>
          <a:prstGeom prst="rect">
            <a:avLst/>
          </a:prstGeom>
        </p:spPr>
        <p:txBody>
          <a:bodyPr>
            <a:spAutoFit/>
          </a:bodyPr>
          <a:lstStyle/>
          <a:p>
            <a:pPr algn="ctr"/>
            <a:r>
              <a:rPr lang="en-US" dirty="0"/>
              <a:t>HIV mortality: percentage of total deaths (all ages) due to HIV/AIDS in featured countries in 2015.</a:t>
            </a:r>
          </a:p>
        </p:txBody>
      </p:sp>
      <p:sp>
        <p:nvSpPr>
          <p:cNvPr id="6" name="TextBox 5">
            <a:extLst>
              <a:ext uri="{FF2B5EF4-FFF2-40B4-BE49-F238E27FC236}">
                <a16:creationId xmlns:a16="http://schemas.microsoft.com/office/drawing/2014/main" id="{B29254B9-F34F-814B-8B04-EDC79C3F9D91}"/>
              </a:ext>
            </a:extLst>
          </p:cNvPr>
          <p:cNvSpPr txBox="1"/>
          <p:nvPr/>
        </p:nvSpPr>
        <p:spPr>
          <a:xfrm rot="5400000">
            <a:off x="5252225" y="2865862"/>
            <a:ext cx="2754351" cy="646331"/>
          </a:xfrm>
          <a:prstGeom prst="rect">
            <a:avLst/>
          </a:prstGeom>
          <a:noFill/>
        </p:spPr>
        <p:txBody>
          <a:bodyPr wrap="square" rtlCol="0">
            <a:spAutoFit/>
          </a:bodyPr>
          <a:lstStyle/>
          <a:p>
            <a:r>
              <a:rPr lang="en-US" sz="900" dirty="0"/>
              <a:t>Data from GBD 2015 HIV Collaborators. Estimates of global, regional, and national incidence, prevalence, and mortality of HIV, 1980–2015: The Global Burden of Disease Study 2015. Lancet HIV 2016; 3:e361-87.</a:t>
            </a:r>
          </a:p>
        </p:txBody>
      </p:sp>
    </p:spTree>
    <p:extLst>
      <p:ext uri="{BB962C8B-B14F-4D97-AF65-F5344CB8AC3E}">
        <p14:creationId xmlns:p14="http://schemas.microsoft.com/office/powerpoint/2010/main" val="35161076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8-11</a:t>
            </a:r>
          </a:p>
        </p:txBody>
      </p:sp>
      <p:pic>
        <p:nvPicPr>
          <p:cNvPr id="5" name="Content Placeholder 4">
            <a:extLst>
              <a:ext uri="{FF2B5EF4-FFF2-40B4-BE49-F238E27FC236}">
                <a16:creationId xmlns:a16="http://schemas.microsoft.com/office/drawing/2014/main" id="{F9A5D83A-3B56-C542-A57C-FAB26E88F74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98595" y="1681995"/>
            <a:ext cx="3688731" cy="3146884"/>
          </a:xfrm>
        </p:spPr>
      </p:pic>
      <p:sp>
        <p:nvSpPr>
          <p:cNvPr id="3" name="Rectangle 2">
            <a:extLst>
              <a:ext uri="{FF2B5EF4-FFF2-40B4-BE49-F238E27FC236}">
                <a16:creationId xmlns:a16="http://schemas.microsoft.com/office/drawing/2014/main" id="{0EF47223-5B3F-AF4B-95B4-A44CF84E0958}"/>
              </a:ext>
            </a:extLst>
          </p:cNvPr>
          <p:cNvSpPr/>
          <p:nvPr/>
        </p:nvSpPr>
        <p:spPr>
          <a:xfrm>
            <a:off x="2364058" y="4968088"/>
            <a:ext cx="4572000" cy="646331"/>
          </a:xfrm>
          <a:prstGeom prst="rect">
            <a:avLst/>
          </a:prstGeom>
        </p:spPr>
        <p:txBody>
          <a:bodyPr>
            <a:spAutoFit/>
          </a:bodyPr>
          <a:lstStyle/>
          <a:p>
            <a:pPr algn="ctr"/>
            <a:r>
              <a:rPr lang="en-US" dirty="0"/>
              <a:t>HIV mortality: HIV death rates per 100,000 people (all ages) in featured countries in 2015.</a:t>
            </a:r>
          </a:p>
        </p:txBody>
      </p:sp>
      <p:sp>
        <p:nvSpPr>
          <p:cNvPr id="6" name="TextBox 5">
            <a:extLst>
              <a:ext uri="{FF2B5EF4-FFF2-40B4-BE49-F238E27FC236}">
                <a16:creationId xmlns:a16="http://schemas.microsoft.com/office/drawing/2014/main" id="{CE1A3FCE-83F3-304A-AD2C-7C1376B86D74}"/>
              </a:ext>
            </a:extLst>
          </p:cNvPr>
          <p:cNvSpPr txBox="1"/>
          <p:nvPr/>
        </p:nvSpPr>
        <p:spPr>
          <a:xfrm rot="5400000">
            <a:off x="5296830" y="2642837"/>
            <a:ext cx="2754351" cy="646331"/>
          </a:xfrm>
          <a:prstGeom prst="rect">
            <a:avLst/>
          </a:prstGeom>
          <a:noFill/>
        </p:spPr>
        <p:txBody>
          <a:bodyPr wrap="square" rtlCol="0">
            <a:spAutoFit/>
          </a:bodyPr>
          <a:lstStyle/>
          <a:p>
            <a:r>
              <a:rPr lang="en-US" sz="900" dirty="0"/>
              <a:t>Data from GBD 2015 HIV Collaborators. Estimates of global, regional, and national incidence, prevalence, and mortality of HIV, 1980–2015: The Global Burden of Disease Study 2015. Lancet HIV 2016; 3:e361-87.</a:t>
            </a:r>
          </a:p>
        </p:txBody>
      </p:sp>
    </p:spTree>
    <p:extLst>
      <p:ext uri="{BB962C8B-B14F-4D97-AF65-F5344CB8AC3E}">
        <p14:creationId xmlns:p14="http://schemas.microsoft.com/office/powerpoint/2010/main" val="422610361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HIV and Women</a:t>
            </a:r>
          </a:p>
        </p:txBody>
      </p:sp>
      <p:sp>
        <p:nvSpPr>
          <p:cNvPr id="3" name="Content Placeholder 2"/>
          <p:cNvSpPr>
            <a:spLocks noGrp="1"/>
          </p:cNvSpPr>
          <p:nvPr>
            <p:ph idx="1"/>
          </p:nvPr>
        </p:nvSpPr>
        <p:spPr/>
        <p:txBody>
          <a:bodyPr>
            <a:normAutofit/>
          </a:bodyPr>
          <a:lstStyle/>
          <a:p>
            <a:r>
              <a:rPr lang="en-US" dirty="0"/>
              <a:t>Women are at least twice as likely as men to acquire HIV from an act of heterosexual intercourse.</a:t>
            </a:r>
          </a:p>
          <a:p>
            <a:r>
              <a:rPr lang="en-US" dirty="0"/>
              <a:t>Women generally marry at younger ages than men and are more likely than men to be the victims of sexual violence.</a:t>
            </a:r>
          </a:p>
          <a:p>
            <a:r>
              <a:rPr lang="en-US" dirty="0"/>
              <a:t>More than half of the prevalent cases of HIV and half of new cases of HIV worldwide occur in females. </a:t>
            </a:r>
          </a:p>
          <a:p>
            <a:r>
              <a:rPr lang="en-US" dirty="0"/>
              <a:t>Women tend to become infected with HIV at younger ages than men.</a:t>
            </a:r>
          </a:p>
        </p:txBody>
      </p:sp>
    </p:spTree>
    <p:extLst>
      <p:ext uri="{BB962C8B-B14F-4D97-AF65-F5344CB8AC3E}">
        <p14:creationId xmlns:p14="http://schemas.microsoft.com/office/powerpoint/2010/main" val="216780788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8-12</a:t>
            </a:r>
          </a:p>
        </p:txBody>
      </p:sp>
      <p:pic>
        <p:nvPicPr>
          <p:cNvPr id="5" name="Content Placeholder 4">
            <a:extLst>
              <a:ext uri="{FF2B5EF4-FFF2-40B4-BE49-F238E27FC236}">
                <a16:creationId xmlns:a16="http://schemas.microsoft.com/office/drawing/2014/main" id="{EF17C23C-786B-BC44-9ECE-0FBDF2B6FB5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99678" y="1585351"/>
            <a:ext cx="3228433" cy="3265756"/>
          </a:xfrm>
        </p:spPr>
      </p:pic>
      <p:sp>
        <p:nvSpPr>
          <p:cNvPr id="3" name="Rectangle 2">
            <a:extLst>
              <a:ext uri="{FF2B5EF4-FFF2-40B4-BE49-F238E27FC236}">
                <a16:creationId xmlns:a16="http://schemas.microsoft.com/office/drawing/2014/main" id="{E58D9F7F-398D-1B40-B239-56C733BF9D72}"/>
              </a:ext>
            </a:extLst>
          </p:cNvPr>
          <p:cNvSpPr/>
          <p:nvPr/>
        </p:nvSpPr>
        <p:spPr>
          <a:xfrm>
            <a:off x="2575931" y="4963403"/>
            <a:ext cx="4572000" cy="923330"/>
          </a:xfrm>
          <a:prstGeom prst="rect">
            <a:avLst/>
          </a:prstGeom>
        </p:spPr>
        <p:txBody>
          <a:bodyPr>
            <a:spAutoFit/>
          </a:bodyPr>
          <a:lstStyle/>
          <a:p>
            <a:pPr algn="ctr"/>
            <a:r>
              <a:rPr lang="en-US" dirty="0"/>
              <a:t>HIV prevalence: Percentage of people living with HIV in featured countries in 2015 who were female.</a:t>
            </a:r>
          </a:p>
        </p:txBody>
      </p:sp>
      <p:sp>
        <p:nvSpPr>
          <p:cNvPr id="6" name="TextBox 5">
            <a:extLst>
              <a:ext uri="{FF2B5EF4-FFF2-40B4-BE49-F238E27FC236}">
                <a16:creationId xmlns:a16="http://schemas.microsoft.com/office/drawing/2014/main" id="{E799E699-5D96-F04C-9572-473B0B83813F}"/>
              </a:ext>
            </a:extLst>
          </p:cNvPr>
          <p:cNvSpPr txBox="1"/>
          <p:nvPr/>
        </p:nvSpPr>
        <p:spPr>
          <a:xfrm rot="5400000">
            <a:off x="5185318" y="2553628"/>
            <a:ext cx="2754351" cy="646331"/>
          </a:xfrm>
          <a:prstGeom prst="rect">
            <a:avLst/>
          </a:prstGeom>
          <a:noFill/>
        </p:spPr>
        <p:txBody>
          <a:bodyPr wrap="square" rtlCol="0">
            <a:spAutoFit/>
          </a:bodyPr>
          <a:lstStyle/>
          <a:p>
            <a:r>
              <a:rPr lang="en-US" sz="900" dirty="0"/>
              <a:t>Data from GBD 2015 HIV Collaborators. Estimates of global, regional, and national incidence, prevalence, and mortality of HIV, 1980–2015: The Global Burden of Disease Study 2015. Lancet HIV 2016; 3:e361-87.</a:t>
            </a:r>
          </a:p>
        </p:txBody>
      </p:sp>
    </p:spTree>
    <p:extLst>
      <p:ext uri="{BB962C8B-B14F-4D97-AF65-F5344CB8AC3E}">
        <p14:creationId xmlns:p14="http://schemas.microsoft.com/office/powerpoint/2010/main" val="248897422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8-13</a:t>
            </a:r>
          </a:p>
        </p:txBody>
      </p:sp>
      <p:pic>
        <p:nvPicPr>
          <p:cNvPr id="5" name="Content Placeholder 4">
            <a:extLst>
              <a:ext uri="{FF2B5EF4-FFF2-40B4-BE49-F238E27FC236}">
                <a16:creationId xmlns:a16="http://schemas.microsoft.com/office/drawing/2014/main" id="{56E52900-3952-DB46-9321-82D49316CBF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57449" y="1676574"/>
            <a:ext cx="3606800" cy="3378200"/>
          </a:xfrm>
        </p:spPr>
      </p:pic>
      <p:sp>
        <p:nvSpPr>
          <p:cNvPr id="3" name="Rectangle 2">
            <a:extLst>
              <a:ext uri="{FF2B5EF4-FFF2-40B4-BE49-F238E27FC236}">
                <a16:creationId xmlns:a16="http://schemas.microsoft.com/office/drawing/2014/main" id="{DE8EAE3F-060D-7149-96C1-479B6704308C}"/>
              </a:ext>
            </a:extLst>
          </p:cNvPr>
          <p:cNvSpPr/>
          <p:nvPr/>
        </p:nvSpPr>
        <p:spPr>
          <a:xfrm>
            <a:off x="2352907" y="5135357"/>
            <a:ext cx="4572000" cy="646331"/>
          </a:xfrm>
          <a:prstGeom prst="rect">
            <a:avLst/>
          </a:prstGeom>
        </p:spPr>
        <p:txBody>
          <a:bodyPr>
            <a:spAutoFit/>
          </a:bodyPr>
          <a:lstStyle/>
          <a:p>
            <a:pPr algn="ctr"/>
            <a:r>
              <a:rPr lang="en-US" dirty="0"/>
              <a:t>HIV incidence: Percentage of new cases by age and sex in featured countries in 2015.</a:t>
            </a:r>
          </a:p>
        </p:txBody>
      </p:sp>
      <p:sp>
        <p:nvSpPr>
          <p:cNvPr id="6" name="TextBox 5">
            <a:extLst>
              <a:ext uri="{FF2B5EF4-FFF2-40B4-BE49-F238E27FC236}">
                <a16:creationId xmlns:a16="http://schemas.microsoft.com/office/drawing/2014/main" id="{F6928593-A1DD-AE46-A45E-1BB35649A67C}"/>
              </a:ext>
            </a:extLst>
          </p:cNvPr>
          <p:cNvSpPr txBox="1"/>
          <p:nvPr/>
        </p:nvSpPr>
        <p:spPr>
          <a:xfrm rot="5400000">
            <a:off x="5296830" y="2620535"/>
            <a:ext cx="2754351" cy="646331"/>
          </a:xfrm>
          <a:prstGeom prst="rect">
            <a:avLst/>
          </a:prstGeom>
          <a:noFill/>
        </p:spPr>
        <p:txBody>
          <a:bodyPr wrap="square" rtlCol="0">
            <a:spAutoFit/>
          </a:bodyPr>
          <a:lstStyle/>
          <a:p>
            <a:r>
              <a:rPr lang="en-US" sz="900" dirty="0"/>
              <a:t>Data from GBD 2015 HIV Collaborators. Estimates of global, regional, and national incidence, prevalence, and mortality of HIV, 1980–2015: The Global Burden of Disease Study 2015. Lancet HIV 2016; 3:e361-87.</a:t>
            </a:r>
          </a:p>
        </p:txBody>
      </p:sp>
    </p:spTree>
    <p:extLst>
      <p:ext uri="{BB962C8B-B14F-4D97-AF65-F5344CB8AC3E}">
        <p14:creationId xmlns:p14="http://schemas.microsoft.com/office/powerpoint/2010/main" val="226472962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8-14</a:t>
            </a:r>
          </a:p>
        </p:txBody>
      </p:sp>
      <p:pic>
        <p:nvPicPr>
          <p:cNvPr id="5" name="Content Placeholder 4">
            <a:extLst>
              <a:ext uri="{FF2B5EF4-FFF2-40B4-BE49-F238E27FC236}">
                <a16:creationId xmlns:a16="http://schemas.microsoft.com/office/drawing/2014/main" id="{E30809BD-7CE8-8647-8515-7B710A7ABE5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91894" y="1435333"/>
            <a:ext cx="3753871" cy="3743753"/>
          </a:xfrm>
        </p:spPr>
      </p:pic>
      <p:sp>
        <p:nvSpPr>
          <p:cNvPr id="3" name="Rectangle 2">
            <a:extLst>
              <a:ext uri="{FF2B5EF4-FFF2-40B4-BE49-F238E27FC236}">
                <a16:creationId xmlns:a16="http://schemas.microsoft.com/office/drawing/2014/main" id="{F8B0945E-C1D9-4F4C-A8EF-7EA6B5C53C0B}"/>
              </a:ext>
            </a:extLst>
          </p:cNvPr>
          <p:cNvSpPr/>
          <p:nvPr/>
        </p:nvSpPr>
        <p:spPr>
          <a:xfrm>
            <a:off x="2486722" y="5302625"/>
            <a:ext cx="4572000" cy="646331"/>
          </a:xfrm>
          <a:prstGeom prst="rect">
            <a:avLst/>
          </a:prstGeom>
        </p:spPr>
        <p:txBody>
          <a:bodyPr>
            <a:spAutoFit/>
          </a:bodyPr>
          <a:lstStyle/>
          <a:p>
            <a:pPr algn="ctr"/>
            <a:r>
              <a:rPr lang="en-US" dirty="0"/>
              <a:t>HIV incidence: The peak incidence occurs at younger ages for females than for males.</a:t>
            </a:r>
          </a:p>
        </p:txBody>
      </p:sp>
      <p:sp>
        <p:nvSpPr>
          <p:cNvPr id="6" name="TextBox 5">
            <a:extLst>
              <a:ext uri="{FF2B5EF4-FFF2-40B4-BE49-F238E27FC236}">
                <a16:creationId xmlns:a16="http://schemas.microsoft.com/office/drawing/2014/main" id="{FCB39577-C5BD-3C4B-AE47-EFF3BA2AEC71}"/>
              </a:ext>
            </a:extLst>
          </p:cNvPr>
          <p:cNvSpPr txBox="1"/>
          <p:nvPr/>
        </p:nvSpPr>
        <p:spPr>
          <a:xfrm rot="5400000">
            <a:off x="5486401" y="2408662"/>
            <a:ext cx="2754351" cy="646331"/>
          </a:xfrm>
          <a:prstGeom prst="rect">
            <a:avLst/>
          </a:prstGeom>
          <a:noFill/>
        </p:spPr>
        <p:txBody>
          <a:bodyPr wrap="square" rtlCol="0">
            <a:spAutoFit/>
          </a:bodyPr>
          <a:lstStyle/>
          <a:p>
            <a:r>
              <a:rPr lang="en-US" sz="900" dirty="0"/>
              <a:t>Data from GBD 2015 HIV Collaborators. Estimates of global, regional, and national incidence, prevalence, and mortality of HIV, 1980–2015: The Global Burden of Disease Study 2015. Lancet HIV 2016; 3:e361-87.</a:t>
            </a:r>
          </a:p>
        </p:txBody>
      </p:sp>
    </p:spTree>
    <p:extLst>
      <p:ext uri="{BB962C8B-B14F-4D97-AF65-F5344CB8AC3E}">
        <p14:creationId xmlns:p14="http://schemas.microsoft.com/office/powerpoint/2010/main" val="238452065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Key Populations</a:t>
            </a:r>
          </a:p>
        </p:txBody>
      </p:sp>
      <p:sp>
        <p:nvSpPr>
          <p:cNvPr id="3" name="Content Placeholder 2"/>
          <p:cNvSpPr>
            <a:spLocks noGrp="1"/>
          </p:cNvSpPr>
          <p:nvPr>
            <p:ph idx="1"/>
          </p:nvPr>
        </p:nvSpPr>
        <p:spPr/>
        <p:txBody>
          <a:bodyPr>
            <a:normAutofit/>
          </a:bodyPr>
          <a:lstStyle/>
          <a:p>
            <a:r>
              <a:rPr lang="en-US" dirty="0"/>
              <a:t>Men who have sex with men (MSM)</a:t>
            </a:r>
          </a:p>
          <a:p>
            <a:r>
              <a:rPr lang="en-US" dirty="0"/>
              <a:t>People who inject drugs (PWID)</a:t>
            </a:r>
          </a:p>
          <a:p>
            <a:r>
              <a:rPr lang="en-US" dirty="0"/>
              <a:t>People in prison or other criminal justice detention centers</a:t>
            </a:r>
          </a:p>
          <a:p>
            <a:r>
              <a:rPr lang="en-US" dirty="0"/>
              <a:t>Sex workers</a:t>
            </a:r>
          </a:p>
          <a:p>
            <a:r>
              <a:rPr lang="en-US" dirty="0"/>
              <a:t>Transgender people</a:t>
            </a:r>
          </a:p>
        </p:txBody>
      </p:sp>
    </p:spTree>
    <p:extLst>
      <p:ext uri="{BB962C8B-B14F-4D97-AF65-F5344CB8AC3E}">
        <p14:creationId xmlns:p14="http://schemas.microsoft.com/office/powerpoint/2010/main" val="298067031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HIV Interventions</a:t>
            </a:r>
            <a:endParaRPr lang="en-US" dirty="0"/>
          </a:p>
        </p:txBody>
      </p:sp>
      <p:sp>
        <p:nvSpPr>
          <p:cNvPr id="3" name="Text Placeholder 2"/>
          <p:cNvSpPr>
            <a:spLocks noGrp="1"/>
          </p:cNvSpPr>
          <p:nvPr>
            <p:ph type="body" idx="1"/>
          </p:nvPr>
        </p:nvSpPr>
        <p:spPr/>
        <p:txBody>
          <a:bodyPr/>
          <a:lstStyle/>
          <a:p>
            <a:r>
              <a:rPr lang="en-US" dirty="0"/>
              <a:t>8.5</a:t>
            </a:r>
          </a:p>
        </p:txBody>
      </p:sp>
    </p:spTree>
    <p:extLst>
      <p:ext uri="{BB962C8B-B14F-4D97-AF65-F5344CB8AC3E}">
        <p14:creationId xmlns:p14="http://schemas.microsoft.com/office/powerpoint/2010/main" val="284881887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Voluntary Counseling and Testing</a:t>
            </a:r>
          </a:p>
        </p:txBody>
      </p:sp>
      <p:sp>
        <p:nvSpPr>
          <p:cNvPr id="3" name="Content Placeholder 2"/>
          <p:cNvSpPr>
            <a:spLocks noGrp="1"/>
          </p:cNvSpPr>
          <p:nvPr>
            <p:ph idx="1"/>
          </p:nvPr>
        </p:nvSpPr>
        <p:spPr/>
        <p:txBody>
          <a:bodyPr>
            <a:normAutofit/>
          </a:bodyPr>
          <a:lstStyle/>
          <a:p>
            <a:r>
              <a:rPr lang="en-US" b="1" dirty="0"/>
              <a:t>Voluntary counseling and testing (VCT)</a:t>
            </a:r>
            <a:r>
              <a:rPr lang="en-US" dirty="0"/>
              <a:t> = a process of pre-test counseling about risk assessment, the testing process, and planned prevention and coping strategies; performance of an HIV test, typically using a rapid diagnostic test of blood or oral fluids; receipt of test results; and post-test counseling about risk reduction and disclosure of HIV status.</a:t>
            </a:r>
          </a:p>
          <a:p>
            <a:endParaRPr lang="en-US" dirty="0"/>
          </a:p>
        </p:txBody>
      </p:sp>
    </p:spTree>
    <p:extLst>
      <p:ext uri="{BB962C8B-B14F-4D97-AF65-F5344CB8AC3E}">
        <p14:creationId xmlns:p14="http://schemas.microsoft.com/office/powerpoint/2010/main" val="351376320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Antiretrovirals (ARVs)</a:t>
            </a:r>
          </a:p>
        </p:txBody>
      </p:sp>
      <p:sp>
        <p:nvSpPr>
          <p:cNvPr id="3" name="Content Placeholder 2"/>
          <p:cNvSpPr>
            <a:spLocks noGrp="1"/>
          </p:cNvSpPr>
          <p:nvPr>
            <p:ph idx="1"/>
          </p:nvPr>
        </p:nvSpPr>
        <p:spPr/>
        <p:txBody>
          <a:bodyPr>
            <a:normAutofit/>
          </a:bodyPr>
          <a:lstStyle/>
          <a:p>
            <a:r>
              <a:rPr lang="en-US" dirty="0"/>
              <a:t>The reduced HIV mortality rate is a direct function of increased access to ARVs.</a:t>
            </a:r>
          </a:p>
          <a:p>
            <a:r>
              <a:rPr lang="en-US" dirty="0"/>
              <a:t>The “15 by 15” goal of 15 million people taking ART daily by 2015 was achieved.</a:t>
            </a:r>
          </a:p>
          <a:p>
            <a:r>
              <a:rPr lang="en-US" dirty="0"/>
              <a:t>An acceleration in the scale-up of ART programs will be necessary to meet the “90–90–90” goal of having at least 90% of people with HIV infection know their status, at least 90% of people with diagnosed HIV taking ART, and at least 90% of people on ART achieving viral suppression by 2020.</a:t>
            </a:r>
          </a:p>
        </p:txBody>
      </p:sp>
    </p:spTree>
    <p:extLst>
      <p:ext uri="{BB962C8B-B14F-4D97-AF65-F5344CB8AC3E}">
        <p14:creationId xmlns:p14="http://schemas.microsoft.com/office/powerpoint/2010/main" val="19064656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8-15</a:t>
            </a:r>
          </a:p>
        </p:txBody>
      </p:sp>
      <p:pic>
        <p:nvPicPr>
          <p:cNvPr id="5" name="Content Placeholder 4">
            <a:extLst>
              <a:ext uri="{FF2B5EF4-FFF2-40B4-BE49-F238E27FC236}">
                <a16:creationId xmlns:a16="http://schemas.microsoft.com/office/drawing/2014/main" id="{945900B8-243C-D348-ADD0-438AD00A745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64006" y="1718857"/>
            <a:ext cx="4127500" cy="2959100"/>
          </a:xfrm>
        </p:spPr>
      </p:pic>
      <p:sp>
        <p:nvSpPr>
          <p:cNvPr id="3" name="Rectangle 2">
            <a:extLst>
              <a:ext uri="{FF2B5EF4-FFF2-40B4-BE49-F238E27FC236}">
                <a16:creationId xmlns:a16="http://schemas.microsoft.com/office/drawing/2014/main" id="{351E6C92-9AF0-3343-98C3-2DB30EDDF9AD}"/>
              </a:ext>
            </a:extLst>
          </p:cNvPr>
          <p:cNvSpPr/>
          <p:nvPr/>
        </p:nvSpPr>
        <p:spPr>
          <a:xfrm>
            <a:off x="2475570" y="4722762"/>
            <a:ext cx="4572000" cy="646331"/>
          </a:xfrm>
          <a:prstGeom prst="rect">
            <a:avLst/>
          </a:prstGeom>
        </p:spPr>
        <p:txBody>
          <a:bodyPr>
            <a:spAutoFit/>
          </a:bodyPr>
          <a:lstStyle/>
          <a:p>
            <a:pPr algn="ctr"/>
            <a:r>
              <a:rPr lang="en-US" dirty="0"/>
              <a:t>HIV treatment: The percentage of people with HIV taking ART has increased rapidly. </a:t>
            </a:r>
          </a:p>
        </p:txBody>
      </p:sp>
      <p:sp>
        <p:nvSpPr>
          <p:cNvPr id="6" name="TextBox 5">
            <a:extLst>
              <a:ext uri="{FF2B5EF4-FFF2-40B4-BE49-F238E27FC236}">
                <a16:creationId xmlns:a16="http://schemas.microsoft.com/office/drawing/2014/main" id="{512BE12E-1200-0248-90DF-B5EE73C4C829}"/>
              </a:ext>
            </a:extLst>
          </p:cNvPr>
          <p:cNvSpPr txBox="1"/>
          <p:nvPr/>
        </p:nvSpPr>
        <p:spPr>
          <a:xfrm rot="5400000">
            <a:off x="5263378" y="3111190"/>
            <a:ext cx="3074881" cy="230832"/>
          </a:xfrm>
          <a:prstGeom prst="rect">
            <a:avLst/>
          </a:prstGeom>
          <a:noFill/>
        </p:spPr>
        <p:txBody>
          <a:bodyPr wrap="none" rtlCol="0">
            <a:spAutoFit/>
          </a:bodyPr>
          <a:lstStyle/>
          <a:p>
            <a:r>
              <a:rPr lang="en-US" sz="900" dirty="0"/>
              <a:t>Data from AIDS by the numbers 2016. Geneva: UNAIDS; 2016.</a:t>
            </a:r>
          </a:p>
        </p:txBody>
      </p:sp>
    </p:spTree>
    <p:extLst>
      <p:ext uri="{BB962C8B-B14F-4D97-AF65-F5344CB8AC3E}">
        <p14:creationId xmlns:p14="http://schemas.microsoft.com/office/powerpoint/2010/main" val="11669657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8-16</a:t>
            </a:r>
          </a:p>
        </p:txBody>
      </p:sp>
      <p:pic>
        <p:nvPicPr>
          <p:cNvPr id="5" name="Content Placeholder 4">
            <a:extLst>
              <a:ext uri="{FF2B5EF4-FFF2-40B4-BE49-F238E27FC236}">
                <a16:creationId xmlns:a16="http://schemas.microsoft.com/office/drawing/2014/main" id="{A6FEBBFF-6453-9C41-8D1C-81405B94D66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68653" y="1798309"/>
            <a:ext cx="4051300" cy="2844800"/>
          </a:xfrm>
        </p:spPr>
      </p:pic>
      <p:sp>
        <p:nvSpPr>
          <p:cNvPr id="3" name="Rectangle 2">
            <a:extLst>
              <a:ext uri="{FF2B5EF4-FFF2-40B4-BE49-F238E27FC236}">
                <a16:creationId xmlns:a16="http://schemas.microsoft.com/office/drawing/2014/main" id="{50E33E77-AC1E-FF4E-806A-8FF40CF53ACC}"/>
              </a:ext>
            </a:extLst>
          </p:cNvPr>
          <p:cNvSpPr/>
          <p:nvPr/>
        </p:nvSpPr>
        <p:spPr>
          <a:xfrm>
            <a:off x="2408664" y="4800821"/>
            <a:ext cx="4572000" cy="646331"/>
          </a:xfrm>
          <a:prstGeom prst="rect">
            <a:avLst/>
          </a:prstGeom>
        </p:spPr>
        <p:txBody>
          <a:bodyPr>
            <a:spAutoFit/>
          </a:bodyPr>
          <a:lstStyle/>
          <a:p>
            <a:pPr algn="ctr"/>
            <a:r>
              <a:rPr lang="en-US" dirty="0"/>
              <a:t>HIV treatment: The number of people with HIV taking ART has increased rapidly.</a:t>
            </a:r>
          </a:p>
        </p:txBody>
      </p:sp>
      <p:sp>
        <p:nvSpPr>
          <p:cNvPr id="4" name="TextBox 3">
            <a:extLst>
              <a:ext uri="{FF2B5EF4-FFF2-40B4-BE49-F238E27FC236}">
                <a16:creationId xmlns:a16="http://schemas.microsoft.com/office/drawing/2014/main" id="{4F523F61-BD49-414D-8860-EE07EF0998F0}"/>
              </a:ext>
            </a:extLst>
          </p:cNvPr>
          <p:cNvSpPr txBox="1"/>
          <p:nvPr/>
        </p:nvSpPr>
        <p:spPr>
          <a:xfrm rot="5400000">
            <a:off x="5218774" y="3111190"/>
            <a:ext cx="3074881" cy="230832"/>
          </a:xfrm>
          <a:prstGeom prst="rect">
            <a:avLst/>
          </a:prstGeom>
          <a:noFill/>
        </p:spPr>
        <p:txBody>
          <a:bodyPr wrap="none" rtlCol="0">
            <a:spAutoFit/>
          </a:bodyPr>
          <a:lstStyle/>
          <a:p>
            <a:r>
              <a:rPr lang="en-US" sz="900" dirty="0"/>
              <a:t>Data from AIDS by the numbers 2016. Geneva: UNAIDS; 2016.</a:t>
            </a:r>
          </a:p>
        </p:txBody>
      </p:sp>
    </p:spTree>
    <p:extLst>
      <p:ext uri="{BB962C8B-B14F-4D97-AF65-F5344CB8AC3E}">
        <p14:creationId xmlns:p14="http://schemas.microsoft.com/office/powerpoint/2010/main" val="7340198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8-17</a:t>
            </a:r>
          </a:p>
        </p:txBody>
      </p:sp>
      <p:pic>
        <p:nvPicPr>
          <p:cNvPr id="5" name="Content Placeholder 4">
            <a:extLst>
              <a:ext uri="{FF2B5EF4-FFF2-40B4-BE49-F238E27FC236}">
                <a16:creationId xmlns:a16="http://schemas.microsoft.com/office/drawing/2014/main" id="{17C81D84-A612-3046-ACBE-874492767AC7}"/>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48243" y="1711112"/>
            <a:ext cx="3276460" cy="3061610"/>
          </a:xfrm>
        </p:spPr>
      </p:pic>
      <p:sp>
        <p:nvSpPr>
          <p:cNvPr id="3" name="Rectangle 2">
            <a:extLst>
              <a:ext uri="{FF2B5EF4-FFF2-40B4-BE49-F238E27FC236}">
                <a16:creationId xmlns:a16="http://schemas.microsoft.com/office/drawing/2014/main" id="{C35E8980-5E66-0640-82DC-DF52C91292C7}"/>
              </a:ext>
            </a:extLst>
          </p:cNvPr>
          <p:cNvSpPr/>
          <p:nvPr/>
        </p:nvSpPr>
        <p:spPr>
          <a:xfrm>
            <a:off x="2793999" y="5012693"/>
            <a:ext cx="4130907" cy="646331"/>
          </a:xfrm>
          <a:prstGeom prst="rect">
            <a:avLst/>
          </a:prstGeom>
        </p:spPr>
        <p:txBody>
          <a:bodyPr wrap="square">
            <a:spAutoFit/>
          </a:bodyPr>
          <a:lstStyle/>
          <a:p>
            <a:pPr algn="ctr"/>
            <a:r>
              <a:rPr lang="en-US" dirty="0"/>
              <a:t>HIV treatment: ART use in featured countries in 2015.</a:t>
            </a:r>
          </a:p>
        </p:txBody>
      </p:sp>
      <p:sp>
        <p:nvSpPr>
          <p:cNvPr id="4" name="TextBox 3">
            <a:extLst>
              <a:ext uri="{FF2B5EF4-FFF2-40B4-BE49-F238E27FC236}">
                <a16:creationId xmlns:a16="http://schemas.microsoft.com/office/drawing/2014/main" id="{7AAF1A35-DA88-204E-A6A5-4EC5A3507D07}"/>
              </a:ext>
            </a:extLst>
          </p:cNvPr>
          <p:cNvSpPr txBox="1"/>
          <p:nvPr/>
        </p:nvSpPr>
        <p:spPr>
          <a:xfrm rot="5400000">
            <a:off x="4968484" y="2889002"/>
            <a:ext cx="3143415" cy="646331"/>
          </a:xfrm>
          <a:prstGeom prst="rect">
            <a:avLst/>
          </a:prstGeom>
          <a:noFill/>
        </p:spPr>
        <p:txBody>
          <a:bodyPr wrap="square" rtlCol="0">
            <a:spAutoFit/>
          </a:bodyPr>
          <a:lstStyle/>
          <a:p>
            <a:r>
              <a:rPr lang="en-US" sz="900" dirty="0"/>
              <a:t>Data from GBD 2015 HIV Collaborators. Estimates of global, regional, and national incidence, prevalence, and mortality of HIV, 1980–2015: The Global Burden of Disease Study 2015. Lancet HIV 2016; 3:e361-87. </a:t>
            </a:r>
          </a:p>
        </p:txBody>
      </p:sp>
    </p:spTree>
    <p:extLst>
      <p:ext uri="{BB962C8B-B14F-4D97-AF65-F5344CB8AC3E}">
        <p14:creationId xmlns:p14="http://schemas.microsoft.com/office/powerpoint/2010/main" val="312955413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Prevention of MTCT (PMTCT)</a:t>
            </a:r>
          </a:p>
        </p:txBody>
      </p:sp>
      <p:sp>
        <p:nvSpPr>
          <p:cNvPr id="3" name="Content Placeholder 2"/>
          <p:cNvSpPr>
            <a:spLocks noGrp="1"/>
          </p:cNvSpPr>
          <p:nvPr>
            <p:ph idx="1"/>
          </p:nvPr>
        </p:nvSpPr>
        <p:spPr/>
        <p:txBody>
          <a:bodyPr>
            <a:normAutofit lnSpcReduction="10000"/>
          </a:bodyPr>
          <a:lstStyle/>
          <a:p>
            <a:r>
              <a:rPr lang="en-US" b="1" dirty="0"/>
              <a:t>Mother to child transmission (MTCT)</a:t>
            </a:r>
            <a:r>
              <a:rPr lang="en-US" dirty="0"/>
              <a:t> = </a:t>
            </a:r>
            <a:r>
              <a:rPr lang="en-US" b="1" dirty="0"/>
              <a:t>vertical transmission</a:t>
            </a:r>
            <a:r>
              <a:rPr lang="en-US" dirty="0"/>
              <a:t> = transmission of HIV from a pregnant women to her offspring during pregnancy, delivery, or breastfeeding.</a:t>
            </a:r>
          </a:p>
          <a:p>
            <a:pPr lvl="1"/>
            <a:r>
              <a:rPr lang="en-US" dirty="0"/>
              <a:t>In the absence of any drug interventions, a baby born to an HIV-infected mother has about a 15% to 30% risk of contracting HIV during delivery.</a:t>
            </a:r>
          </a:p>
          <a:p>
            <a:pPr lvl="1"/>
            <a:r>
              <a:rPr lang="en-US" dirty="0"/>
              <a:t>If the infant is breastfed for several months, the cumulative risk can be as high as 25% to 45%.</a:t>
            </a:r>
          </a:p>
          <a:p>
            <a:pPr lvl="1"/>
            <a:r>
              <a:rPr lang="en-US" dirty="0"/>
              <a:t>If the mother takes ARVs, the likelihood of transmission is only about 1% or 2%.</a:t>
            </a:r>
          </a:p>
          <a:p>
            <a:pPr marL="0" indent="0">
              <a:buNone/>
            </a:pPr>
            <a:endParaRPr lang="en-US" dirty="0"/>
          </a:p>
        </p:txBody>
      </p:sp>
    </p:spTree>
    <p:extLst>
      <p:ext uri="{BB962C8B-B14F-4D97-AF65-F5344CB8AC3E}">
        <p14:creationId xmlns:p14="http://schemas.microsoft.com/office/powerpoint/2010/main" val="46209165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8-18</a:t>
            </a:r>
          </a:p>
        </p:txBody>
      </p:sp>
      <p:pic>
        <p:nvPicPr>
          <p:cNvPr id="5" name="Content Placeholder 4">
            <a:extLst>
              <a:ext uri="{FF2B5EF4-FFF2-40B4-BE49-F238E27FC236}">
                <a16:creationId xmlns:a16="http://schemas.microsoft.com/office/drawing/2014/main" id="{1BE2CA60-A6FE-5E4C-90C4-832037C5150C}"/>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97305" y="1726909"/>
            <a:ext cx="4038600" cy="3009900"/>
          </a:xfrm>
        </p:spPr>
      </p:pic>
      <p:sp>
        <p:nvSpPr>
          <p:cNvPr id="3" name="Rectangle 2">
            <a:extLst>
              <a:ext uri="{FF2B5EF4-FFF2-40B4-BE49-F238E27FC236}">
                <a16:creationId xmlns:a16="http://schemas.microsoft.com/office/drawing/2014/main" id="{9EC5BDAA-9617-3A43-815D-41294A9B4972}"/>
              </a:ext>
            </a:extLst>
          </p:cNvPr>
          <p:cNvSpPr/>
          <p:nvPr/>
        </p:nvSpPr>
        <p:spPr>
          <a:xfrm>
            <a:off x="2509024" y="4818438"/>
            <a:ext cx="4399776" cy="923330"/>
          </a:xfrm>
          <a:prstGeom prst="rect">
            <a:avLst/>
          </a:prstGeom>
        </p:spPr>
        <p:txBody>
          <a:bodyPr wrap="square">
            <a:spAutoFit/>
          </a:bodyPr>
          <a:lstStyle/>
          <a:p>
            <a:pPr algn="ctr"/>
            <a:r>
              <a:rPr lang="en-US" dirty="0"/>
              <a:t>HIV incidence: The number of new HIV infections each year among children has decreased.</a:t>
            </a:r>
          </a:p>
        </p:txBody>
      </p:sp>
      <p:sp>
        <p:nvSpPr>
          <p:cNvPr id="4" name="TextBox 3">
            <a:extLst>
              <a:ext uri="{FF2B5EF4-FFF2-40B4-BE49-F238E27FC236}">
                <a16:creationId xmlns:a16="http://schemas.microsoft.com/office/drawing/2014/main" id="{346A4025-9E49-F24E-A4FA-23B005D5CCA8}"/>
              </a:ext>
            </a:extLst>
          </p:cNvPr>
          <p:cNvSpPr txBox="1"/>
          <p:nvPr/>
        </p:nvSpPr>
        <p:spPr>
          <a:xfrm rot="5400000">
            <a:off x="5241075" y="3066585"/>
            <a:ext cx="3074881" cy="230832"/>
          </a:xfrm>
          <a:prstGeom prst="rect">
            <a:avLst/>
          </a:prstGeom>
          <a:noFill/>
        </p:spPr>
        <p:txBody>
          <a:bodyPr wrap="none" rtlCol="0">
            <a:spAutoFit/>
          </a:bodyPr>
          <a:lstStyle/>
          <a:p>
            <a:r>
              <a:rPr lang="en-US" sz="900" dirty="0"/>
              <a:t>Data from AIDS by the numbers 2016. Geneva: UNAIDS; 2016.</a:t>
            </a:r>
          </a:p>
        </p:txBody>
      </p:sp>
    </p:spTree>
    <p:extLst>
      <p:ext uri="{BB962C8B-B14F-4D97-AF65-F5344CB8AC3E}">
        <p14:creationId xmlns:p14="http://schemas.microsoft.com/office/powerpoint/2010/main" val="3043909804"/>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pPr algn="ctr"/>
            <a:r>
              <a:rPr lang="en-US" dirty="0"/>
              <a:t>ARVs and Prevention</a:t>
            </a:r>
          </a:p>
        </p:txBody>
      </p:sp>
      <p:sp>
        <p:nvSpPr>
          <p:cNvPr id="5" name="Content Placeholder 4"/>
          <p:cNvSpPr>
            <a:spLocks noGrp="1"/>
          </p:cNvSpPr>
          <p:nvPr>
            <p:ph idx="1"/>
          </p:nvPr>
        </p:nvSpPr>
        <p:spPr/>
        <p:txBody>
          <a:bodyPr>
            <a:normAutofit/>
          </a:bodyPr>
          <a:lstStyle/>
          <a:p>
            <a:r>
              <a:rPr lang="en-US" dirty="0"/>
              <a:t>Treatment of people with HIV is a critical part of prevention strategies.</a:t>
            </a:r>
          </a:p>
          <a:p>
            <a:r>
              <a:rPr lang="en-US" b="1" dirty="0"/>
              <a:t>Post-exposure prophylaxis (PEP)</a:t>
            </a:r>
            <a:r>
              <a:rPr lang="en-US" dirty="0"/>
              <a:t> = taking ARVs after exposure to HIV in order to reduce the likelihood of contracting an infection.</a:t>
            </a:r>
          </a:p>
          <a:p>
            <a:r>
              <a:rPr lang="en-US" b="1" dirty="0"/>
              <a:t>Pre-exposure prophylaxis (PrEP)</a:t>
            </a:r>
            <a:r>
              <a:rPr lang="en-US" dirty="0"/>
              <a:t> = taking ARVs prior to a likely exposure to HIV in order to reduce the likelihood of contracting an infection.</a:t>
            </a:r>
          </a:p>
        </p:txBody>
      </p:sp>
    </p:spTree>
    <p:extLst>
      <p:ext uri="{BB962C8B-B14F-4D97-AF65-F5344CB8AC3E}">
        <p14:creationId xmlns:p14="http://schemas.microsoft.com/office/powerpoint/2010/main" val="395258732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HIV Prevention</a:t>
            </a:r>
          </a:p>
        </p:txBody>
      </p:sp>
      <p:sp>
        <p:nvSpPr>
          <p:cNvPr id="3" name="Content Placeholder 2"/>
          <p:cNvSpPr>
            <a:spLocks noGrp="1"/>
          </p:cNvSpPr>
          <p:nvPr>
            <p:ph idx="1"/>
          </p:nvPr>
        </p:nvSpPr>
        <p:spPr/>
        <p:txBody>
          <a:bodyPr>
            <a:normAutofit/>
          </a:bodyPr>
          <a:lstStyle/>
          <a:p>
            <a:r>
              <a:rPr lang="en-US" dirty="0"/>
              <a:t>Use of ARVs (treatment, PEP, PrEP)</a:t>
            </a:r>
          </a:p>
          <a:p>
            <a:r>
              <a:rPr lang="en-US" dirty="0"/>
              <a:t>Universal precautions</a:t>
            </a:r>
          </a:p>
          <a:p>
            <a:r>
              <a:rPr lang="en-US" dirty="0"/>
              <a:t>ABCs (abstinence, be faithful, condom use)</a:t>
            </a:r>
          </a:p>
          <a:p>
            <a:r>
              <a:rPr lang="en-US" dirty="0"/>
              <a:t>Treatment of other sexually transmitted infections</a:t>
            </a:r>
          </a:p>
          <a:p>
            <a:r>
              <a:rPr lang="en-US" dirty="0"/>
              <a:t>Voluntary male medical circumcision (VMMC) in countries with high levels of HIV transmission</a:t>
            </a:r>
          </a:p>
          <a:p>
            <a:r>
              <a:rPr lang="en-US" dirty="0"/>
              <a:t>Needle exchanges for injecting drug users </a:t>
            </a:r>
          </a:p>
          <a:p>
            <a:endParaRPr lang="en-US" dirty="0"/>
          </a:p>
        </p:txBody>
      </p:sp>
    </p:spTree>
    <p:extLst>
      <p:ext uri="{BB962C8B-B14F-4D97-AF65-F5344CB8AC3E}">
        <p14:creationId xmlns:p14="http://schemas.microsoft.com/office/powerpoint/2010/main" val="23199234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2764"/>
            <a:ext cx="7886700" cy="1033668"/>
          </a:xfrm>
        </p:spPr>
        <p:txBody>
          <a:bodyPr/>
          <a:lstStyle/>
          <a:p>
            <a:pPr algn="ctr"/>
            <a:r>
              <a:rPr lang="en-US" dirty="0"/>
              <a:t>HIV Financing</a:t>
            </a:r>
          </a:p>
        </p:txBody>
      </p:sp>
      <p:sp>
        <p:nvSpPr>
          <p:cNvPr id="3" name="Content Placeholder 2"/>
          <p:cNvSpPr>
            <a:spLocks noGrp="1"/>
          </p:cNvSpPr>
          <p:nvPr>
            <p:ph idx="1"/>
          </p:nvPr>
        </p:nvSpPr>
        <p:spPr>
          <a:xfrm>
            <a:off x="0" y="1113183"/>
            <a:ext cx="9024730" cy="5063780"/>
          </a:xfrm>
        </p:spPr>
        <p:txBody>
          <a:bodyPr>
            <a:normAutofit fontScale="92500" lnSpcReduction="10000"/>
          </a:bodyPr>
          <a:lstStyle/>
          <a:p>
            <a:r>
              <a:rPr lang="en-US" dirty="0"/>
              <a:t>Low- and middle-income countries (LMICs) are paying an increasing share of the costs of HIV prevention and treatment programs in their countries, reaching nearly $11 billion by 2015.</a:t>
            </a:r>
          </a:p>
          <a:p>
            <a:r>
              <a:rPr lang="en-US" dirty="0"/>
              <a:t>In 2015, the governments of high-income countries invested about $7.5 billion in HIV/AIDS programs in LMICs (~75% bilateral + ~25% multilateral spending distributed through the Global Fund, Unitaid, and other partnerships).</a:t>
            </a:r>
          </a:p>
          <a:p>
            <a:r>
              <a:rPr lang="en-US" dirty="0"/>
              <a:t>Private-sector donations to HIV/AIDS programs in LMICs exceeded $600 million in 2015, with the Bill &amp; Melinda Gates Foundation the largest donor. </a:t>
            </a:r>
          </a:p>
          <a:p>
            <a:r>
              <a:rPr lang="en-US" dirty="0"/>
              <a:t>The United States is the largest funder of HIV programs in LMICs in terms of dollars spent each year.</a:t>
            </a:r>
          </a:p>
          <a:p>
            <a:r>
              <a:rPr lang="en-US" b="1" dirty="0"/>
              <a:t>PEPFAR</a:t>
            </a:r>
            <a:r>
              <a:rPr lang="en-US" dirty="0"/>
              <a:t> = the U.S. President’s Emergency Plan for AIDS Relief.</a:t>
            </a:r>
          </a:p>
        </p:txBody>
      </p:sp>
    </p:spTree>
    <p:extLst>
      <p:ext uri="{BB962C8B-B14F-4D97-AF65-F5344CB8AC3E}">
        <p14:creationId xmlns:p14="http://schemas.microsoft.com/office/powerpoint/2010/main" val="15342160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Sexually Transmitted Infections (STIs)</a:t>
            </a:r>
            <a:endParaRPr lang="en-US" dirty="0"/>
          </a:p>
        </p:txBody>
      </p:sp>
      <p:sp>
        <p:nvSpPr>
          <p:cNvPr id="3" name="Text Placeholder 2"/>
          <p:cNvSpPr>
            <a:spLocks noGrp="1"/>
          </p:cNvSpPr>
          <p:nvPr>
            <p:ph type="body" idx="1"/>
          </p:nvPr>
        </p:nvSpPr>
        <p:spPr/>
        <p:txBody>
          <a:bodyPr/>
          <a:lstStyle/>
          <a:p>
            <a:r>
              <a:rPr lang="en-US" dirty="0"/>
              <a:t>8.7</a:t>
            </a:r>
          </a:p>
        </p:txBody>
      </p:sp>
    </p:spTree>
    <p:extLst>
      <p:ext uri="{BB962C8B-B14F-4D97-AF65-F5344CB8AC3E}">
        <p14:creationId xmlns:p14="http://schemas.microsoft.com/office/powerpoint/2010/main" val="314187879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Other STIs</a:t>
            </a:r>
          </a:p>
        </p:txBody>
      </p:sp>
      <p:sp>
        <p:nvSpPr>
          <p:cNvPr id="3" name="Content Placeholder 2"/>
          <p:cNvSpPr>
            <a:spLocks noGrp="1"/>
          </p:cNvSpPr>
          <p:nvPr>
            <p:ph idx="1"/>
          </p:nvPr>
        </p:nvSpPr>
        <p:spPr/>
        <p:txBody>
          <a:bodyPr>
            <a:normAutofit/>
          </a:bodyPr>
          <a:lstStyle/>
          <a:p>
            <a:r>
              <a:rPr lang="en-US" b="1" dirty="0"/>
              <a:t>Sexually transmitted infection (STI)</a:t>
            </a:r>
            <a:r>
              <a:rPr lang="en-US" dirty="0"/>
              <a:t> = an infection spread through sexual intercourse or other types of sexual contact.</a:t>
            </a:r>
          </a:p>
          <a:p>
            <a:r>
              <a:rPr lang="en-US" dirty="0"/>
              <a:t>STIs are often asymptomatic; when symptoms of an STI are present, the affected individual is considered to have a sexually transmitted disease (STD), also called a venereal disease.</a:t>
            </a:r>
          </a:p>
          <a:p>
            <a:r>
              <a:rPr lang="en-US" dirty="0"/>
              <a:t>Examples: chlamydia, gonorrhea, syphilis, herpes, HPV, trichomoniasis.</a:t>
            </a:r>
          </a:p>
        </p:txBody>
      </p:sp>
    </p:spTree>
    <p:extLst>
      <p:ext uri="{BB962C8B-B14F-4D97-AF65-F5344CB8AC3E}">
        <p14:creationId xmlns:p14="http://schemas.microsoft.com/office/powerpoint/2010/main" val="172797148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8-19</a:t>
            </a:r>
          </a:p>
        </p:txBody>
      </p:sp>
      <p:pic>
        <p:nvPicPr>
          <p:cNvPr id="5" name="Content Placeholder 4">
            <a:extLst>
              <a:ext uri="{FF2B5EF4-FFF2-40B4-BE49-F238E27FC236}">
                <a16:creationId xmlns:a16="http://schemas.microsoft.com/office/drawing/2014/main" id="{3C8E19DE-AC23-764D-8D8B-9E2EB1B65CF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243564" y="1691443"/>
            <a:ext cx="4902200" cy="2768600"/>
          </a:xfrm>
        </p:spPr>
      </p:pic>
      <p:sp>
        <p:nvSpPr>
          <p:cNvPr id="3" name="Rectangle 2">
            <a:extLst>
              <a:ext uri="{FF2B5EF4-FFF2-40B4-BE49-F238E27FC236}">
                <a16:creationId xmlns:a16="http://schemas.microsoft.com/office/drawing/2014/main" id="{FB071095-4550-FE48-A430-BE81DB323709}"/>
              </a:ext>
            </a:extLst>
          </p:cNvPr>
          <p:cNvSpPr/>
          <p:nvPr/>
        </p:nvSpPr>
        <p:spPr>
          <a:xfrm>
            <a:off x="2274848" y="4533191"/>
            <a:ext cx="4928839" cy="369332"/>
          </a:xfrm>
          <a:prstGeom prst="rect">
            <a:avLst/>
          </a:prstGeom>
        </p:spPr>
        <p:txBody>
          <a:bodyPr wrap="square">
            <a:spAutoFit/>
          </a:bodyPr>
          <a:lstStyle/>
          <a:p>
            <a:pPr algn="ctr"/>
            <a:r>
              <a:rPr lang="en-US" dirty="0"/>
              <a:t>Examples of sexually-transmitted infections (STIs).</a:t>
            </a:r>
          </a:p>
        </p:txBody>
      </p:sp>
    </p:spTree>
    <p:extLst>
      <p:ext uri="{BB962C8B-B14F-4D97-AF65-F5344CB8AC3E}">
        <p14:creationId xmlns:p14="http://schemas.microsoft.com/office/powerpoint/2010/main" val="1768660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Other STIs (cont’d)</a:t>
            </a:r>
          </a:p>
        </p:txBody>
      </p:sp>
      <p:sp>
        <p:nvSpPr>
          <p:cNvPr id="3" name="Content Placeholder 2"/>
          <p:cNvSpPr>
            <a:spLocks noGrp="1"/>
          </p:cNvSpPr>
          <p:nvPr>
            <p:ph idx="1"/>
          </p:nvPr>
        </p:nvSpPr>
        <p:spPr/>
        <p:txBody>
          <a:bodyPr>
            <a:normAutofit/>
          </a:bodyPr>
          <a:lstStyle/>
          <a:p>
            <a:r>
              <a:rPr lang="en-US" b="1" dirty="0"/>
              <a:t>Partner notification </a:t>
            </a:r>
            <a:r>
              <a:rPr lang="en-US" dirty="0"/>
              <a:t>= the process of a patient diagnosed with an STI or a public health official communicating with the sexual partners of the diagnosed individual about their need to be tested so that they can receive appropriate treatment, if necessary, and they can take steps to protect the health of future partners.</a:t>
            </a:r>
          </a:p>
          <a:p>
            <a:endParaRPr lang="en-US" dirty="0"/>
          </a:p>
        </p:txBody>
      </p:sp>
    </p:spTree>
    <p:extLst>
      <p:ext uri="{BB962C8B-B14F-4D97-AF65-F5344CB8AC3E}">
        <p14:creationId xmlns:p14="http://schemas.microsoft.com/office/powerpoint/2010/main" val="41228359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Tuberculosis</a:t>
            </a:r>
            <a:endParaRPr lang="en-US" dirty="0"/>
          </a:p>
        </p:txBody>
      </p:sp>
      <p:sp>
        <p:nvSpPr>
          <p:cNvPr id="3" name="Text Placeholder 2"/>
          <p:cNvSpPr>
            <a:spLocks noGrp="1"/>
          </p:cNvSpPr>
          <p:nvPr>
            <p:ph type="body" idx="1"/>
          </p:nvPr>
        </p:nvSpPr>
        <p:spPr/>
        <p:txBody>
          <a:bodyPr/>
          <a:lstStyle/>
          <a:p>
            <a:r>
              <a:rPr lang="en-US" dirty="0"/>
              <a:t>8.7</a:t>
            </a:r>
          </a:p>
        </p:txBody>
      </p:sp>
    </p:spTree>
    <p:extLst>
      <p:ext uri="{BB962C8B-B14F-4D97-AF65-F5344CB8AC3E}">
        <p14:creationId xmlns:p14="http://schemas.microsoft.com/office/powerpoint/2010/main" val="8776452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Tuberculosis (TB)</a:t>
            </a:r>
          </a:p>
        </p:txBody>
      </p:sp>
      <p:sp>
        <p:nvSpPr>
          <p:cNvPr id="3" name="Content Placeholder 2"/>
          <p:cNvSpPr>
            <a:spLocks noGrp="1"/>
          </p:cNvSpPr>
          <p:nvPr>
            <p:ph idx="1"/>
          </p:nvPr>
        </p:nvSpPr>
        <p:spPr/>
        <p:txBody>
          <a:bodyPr>
            <a:normAutofit/>
          </a:bodyPr>
          <a:lstStyle/>
          <a:p>
            <a:r>
              <a:rPr lang="en-US" dirty="0"/>
              <a:t>Caused by the bacterium </a:t>
            </a:r>
            <a:r>
              <a:rPr lang="en-US" i="1" dirty="0"/>
              <a:t>Mycobacterium tuberculosis</a:t>
            </a:r>
          </a:p>
          <a:p>
            <a:r>
              <a:rPr lang="en-US" dirty="0"/>
              <a:t>Spread through airborne droplets</a:t>
            </a:r>
          </a:p>
          <a:p>
            <a:r>
              <a:rPr lang="en-US" dirty="0"/>
              <a:t>Usually affects the lungs (pulmonary TB)</a:t>
            </a:r>
          </a:p>
          <a:p>
            <a:pPr marL="0" indent="0">
              <a:buNone/>
            </a:pPr>
            <a:endParaRPr lang="en-US" dirty="0"/>
          </a:p>
        </p:txBody>
      </p:sp>
    </p:spTree>
    <p:extLst>
      <p:ext uri="{BB962C8B-B14F-4D97-AF65-F5344CB8AC3E}">
        <p14:creationId xmlns:p14="http://schemas.microsoft.com/office/powerpoint/2010/main" val="2593519665"/>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954157"/>
          </a:xfrm>
        </p:spPr>
        <p:txBody>
          <a:bodyPr/>
          <a:lstStyle/>
          <a:p>
            <a:pPr algn="ctr"/>
            <a:r>
              <a:rPr lang="en-US" dirty="0"/>
              <a:t>Infection and Disease</a:t>
            </a:r>
          </a:p>
        </p:txBody>
      </p:sp>
      <p:sp>
        <p:nvSpPr>
          <p:cNvPr id="3" name="Content Placeholder 2"/>
          <p:cNvSpPr>
            <a:spLocks noGrp="1"/>
          </p:cNvSpPr>
          <p:nvPr>
            <p:ph idx="1"/>
          </p:nvPr>
        </p:nvSpPr>
        <p:spPr>
          <a:xfrm>
            <a:off x="132522" y="1179443"/>
            <a:ext cx="8892208" cy="4997520"/>
          </a:xfrm>
        </p:spPr>
        <p:txBody>
          <a:bodyPr>
            <a:normAutofit fontScale="85000" lnSpcReduction="20000"/>
          </a:bodyPr>
          <a:lstStyle/>
          <a:p>
            <a:r>
              <a:rPr lang="en-US" b="1" dirty="0"/>
              <a:t>Infection</a:t>
            </a:r>
            <a:r>
              <a:rPr lang="en-US" dirty="0"/>
              <a:t> occurs when an infectious agent begins to reproduce inside a person.</a:t>
            </a:r>
          </a:p>
          <a:p>
            <a:pPr lvl="1"/>
            <a:r>
              <a:rPr lang="en-US" dirty="0"/>
              <a:t>Latent phase = incubation period = a time period when the infectious agent multiplies in the host but the infected individual does not feel sick.</a:t>
            </a:r>
          </a:p>
          <a:p>
            <a:pPr lvl="1"/>
            <a:r>
              <a:rPr lang="en-US" dirty="0"/>
              <a:t>For TB, this stage is called </a:t>
            </a:r>
            <a:r>
              <a:rPr lang="en-US" b="1" dirty="0"/>
              <a:t>latent TB infection (LTBI)</a:t>
            </a:r>
            <a:r>
              <a:rPr lang="en-US" dirty="0"/>
              <a:t>.</a:t>
            </a:r>
          </a:p>
          <a:p>
            <a:pPr lvl="1"/>
            <a:r>
              <a:rPr lang="en-US" dirty="0"/>
              <a:t>LTBI may persist for decades.</a:t>
            </a:r>
          </a:p>
          <a:p>
            <a:pPr lvl="1"/>
            <a:r>
              <a:rPr lang="en-US" dirty="0"/>
              <a:t>About one in three people worldwide has been infected with the TB bacillus.</a:t>
            </a:r>
          </a:p>
          <a:p>
            <a:r>
              <a:rPr lang="en-US" b="1" dirty="0"/>
              <a:t>Disease</a:t>
            </a:r>
            <a:r>
              <a:rPr lang="en-US" dirty="0"/>
              <a:t> occurs when an infected person develops symptoms and becomes ill.</a:t>
            </a:r>
          </a:p>
          <a:p>
            <a:pPr lvl="1"/>
            <a:r>
              <a:rPr lang="en-US" dirty="0"/>
              <a:t>Not all infections cause disease.</a:t>
            </a:r>
          </a:p>
          <a:p>
            <a:pPr lvl="1"/>
            <a:r>
              <a:rPr lang="en-US" dirty="0"/>
              <a:t>When LTBI converts into a symptomatic, contagious form, it is called </a:t>
            </a:r>
            <a:r>
              <a:rPr lang="en-US" b="1" dirty="0"/>
              <a:t>TB disease</a:t>
            </a:r>
            <a:r>
              <a:rPr lang="en-US" dirty="0"/>
              <a:t> = </a:t>
            </a:r>
            <a:r>
              <a:rPr lang="en-US" b="1" dirty="0"/>
              <a:t>active TB</a:t>
            </a:r>
            <a:r>
              <a:rPr lang="en-US" dirty="0"/>
              <a:t>.</a:t>
            </a:r>
            <a:endParaRPr lang="en-US" b="1" dirty="0"/>
          </a:p>
          <a:p>
            <a:pPr lvl="1"/>
            <a:r>
              <a:rPr lang="en-US" dirty="0"/>
              <a:t>Only about 5% to 15% of people with LTBI develop TB disease during their lifetimes.</a:t>
            </a:r>
          </a:p>
        </p:txBody>
      </p:sp>
    </p:spTree>
    <p:extLst>
      <p:ext uri="{BB962C8B-B14F-4D97-AF65-F5344CB8AC3E}">
        <p14:creationId xmlns:p14="http://schemas.microsoft.com/office/powerpoint/2010/main" val="204354894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1"/>
            <a:ext cx="7886700" cy="1033670"/>
          </a:xfrm>
        </p:spPr>
        <p:txBody>
          <a:bodyPr/>
          <a:lstStyle/>
          <a:p>
            <a:pPr algn="ctr"/>
            <a:r>
              <a:rPr lang="en-US" dirty="0"/>
              <a:t>TB Diagnosis</a:t>
            </a:r>
          </a:p>
        </p:txBody>
      </p:sp>
      <p:sp>
        <p:nvSpPr>
          <p:cNvPr id="3" name="Content Placeholder 2"/>
          <p:cNvSpPr>
            <a:spLocks noGrp="1"/>
          </p:cNvSpPr>
          <p:nvPr>
            <p:ph idx="1"/>
          </p:nvPr>
        </p:nvSpPr>
        <p:spPr>
          <a:xfrm>
            <a:off x="132522" y="1232452"/>
            <a:ext cx="8865704" cy="4944511"/>
          </a:xfrm>
        </p:spPr>
        <p:txBody>
          <a:bodyPr>
            <a:normAutofit fontScale="92500"/>
          </a:bodyPr>
          <a:lstStyle/>
          <a:p>
            <a:r>
              <a:rPr lang="en-US" dirty="0"/>
              <a:t>Purified protein derivative (PPD) test = Mantoux tuberculin skin test (TST) = a small amount of TB bacterial protein is injected under the skin and the reaction is monitored.</a:t>
            </a:r>
          </a:p>
          <a:p>
            <a:pPr lvl="1"/>
            <a:r>
              <a:rPr lang="en-US" b="1" dirty="0"/>
              <a:t>BCG (Bacillus Calmette-Guérin) </a:t>
            </a:r>
            <a:r>
              <a:rPr lang="en-US" dirty="0"/>
              <a:t>is a TB vaccine used in many countries to confer some protection against TB disease (not infection) in children, but it can cause a false-positive PPD test.</a:t>
            </a:r>
          </a:p>
          <a:p>
            <a:r>
              <a:rPr lang="en-US" dirty="0"/>
              <a:t>Interferon-gamma release assay (IGRA) blood test. </a:t>
            </a:r>
          </a:p>
          <a:p>
            <a:r>
              <a:rPr lang="en-US" dirty="0"/>
              <a:t>Chest x-ray to look for lesions that might be pockets of TB infection.</a:t>
            </a:r>
          </a:p>
          <a:p>
            <a:r>
              <a:rPr lang="en-US" dirty="0"/>
              <a:t>Sputum smear test is conducted on the phlegm produced by deep coughs.</a:t>
            </a:r>
          </a:p>
        </p:txBody>
      </p:sp>
    </p:spTree>
    <p:extLst>
      <p:ext uri="{BB962C8B-B14F-4D97-AF65-F5344CB8AC3E}">
        <p14:creationId xmlns:p14="http://schemas.microsoft.com/office/powerpoint/2010/main" val="329922637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TB Interventions</a:t>
            </a:r>
            <a:endParaRPr lang="en-US" dirty="0"/>
          </a:p>
        </p:txBody>
      </p:sp>
      <p:sp>
        <p:nvSpPr>
          <p:cNvPr id="3" name="Text Placeholder 2"/>
          <p:cNvSpPr>
            <a:spLocks noGrp="1"/>
          </p:cNvSpPr>
          <p:nvPr>
            <p:ph type="body" idx="1"/>
          </p:nvPr>
        </p:nvSpPr>
        <p:spPr/>
        <p:txBody>
          <a:bodyPr/>
          <a:lstStyle/>
          <a:p>
            <a:r>
              <a:rPr lang="en-US" dirty="0"/>
              <a:t>8.8</a:t>
            </a:r>
          </a:p>
        </p:txBody>
      </p:sp>
    </p:spTree>
    <p:extLst>
      <p:ext uri="{BB962C8B-B14F-4D97-AF65-F5344CB8AC3E}">
        <p14:creationId xmlns:p14="http://schemas.microsoft.com/office/powerpoint/2010/main" val="365051496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TB Treatment</a:t>
            </a:r>
          </a:p>
        </p:txBody>
      </p:sp>
      <p:sp>
        <p:nvSpPr>
          <p:cNvPr id="3" name="Content Placeholder 2"/>
          <p:cNvSpPr>
            <a:spLocks noGrp="1"/>
          </p:cNvSpPr>
          <p:nvPr>
            <p:ph idx="1"/>
          </p:nvPr>
        </p:nvSpPr>
        <p:spPr/>
        <p:txBody>
          <a:bodyPr>
            <a:normAutofit lnSpcReduction="10000"/>
          </a:bodyPr>
          <a:lstStyle/>
          <a:p>
            <a:r>
              <a:rPr lang="en-US" dirty="0"/>
              <a:t>The standard treatment regimen for TB involves taking a combination of up to five different drugs (isoniazid, rifampicin, pyrazinamide, ethambutol, and streptomycin) every day for 6 months or longer.</a:t>
            </a:r>
          </a:p>
          <a:p>
            <a:r>
              <a:rPr lang="en-US" b="1" dirty="0"/>
              <a:t>DOTS</a:t>
            </a:r>
            <a:r>
              <a:rPr lang="en-US" dirty="0"/>
              <a:t> (directly observed therapy, short-course) = a trained observer watches patients take their pills every day to ensure compliance. </a:t>
            </a:r>
          </a:p>
          <a:p>
            <a:r>
              <a:rPr lang="en-US" b="1" dirty="0"/>
              <a:t>Case detection rate</a:t>
            </a:r>
            <a:r>
              <a:rPr lang="en-US" dirty="0"/>
              <a:t> = the proportion of people with TB disease who are diagnosed.</a:t>
            </a:r>
          </a:p>
          <a:p>
            <a:r>
              <a:rPr lang="en-US" dirty="0"/>
              <a:t>A low CDR means that many people who should take DOTS for TB are not undergoing treatment.</a:t>
            </a:r>
          </a:p>
        </p:txBody>
      </p:sp>
    </p:spTree>
    <p:extLst>
      <p:ext uri="{BB962C8B-B14F-4D97-AF65-F5344CB8AC3E}">
        <p14:creationId xmlns:p14="http://schemas.microsoft.com/office/powerpoint/2010/main" val="16172631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Global TB Strategy</a:t>
            </a:r>
          </a:p>
        </p:txBody>
      </p:sp>
      <p:sp>
        <p:nvSpPr>
          <p:cNvPr id="3" name="Content Placeholder 2"/>
          <p:cNvSpPr>
            <a:spLocks noGrp="1"/>
          </p:cNvSpPr>
          <p:nvPr>
            <p:ph idx="1"/>
          </p:nvPr>
        </p:nvSpPr>
        <p:spPr/>
        <p:txBody>
          <a:bodyPr>
            <a:normAutofit fontScale="92500" lnSpcReduction="20000"/>
          </a:bodyPr>
          <a:lstStyle/>
          <a:p>
            <a:r>
              <a:rPr lang="en-US" dirty="0"/>
              <a:t>Stop TB Strategy (2006–2015) led by the World Health Organization (WHO) spelled out a plan for achieving the Millennium Development Goals (MDGs) target for TB. </a:t>
            </a:r>
          </a:p>
          <a:p>
            <a:pPr lvl="1"/>
            <a:r>
              <a:rPr lang="en-US" dirty="0"/>
              <a:t>Between 2000 and 2015, there was a 42% reduction in overall prevalence of TB disease and a 47% reduction in mortality among people without HIV infection.</a:t>
            </a:r>
          </a:p>
          <a:p>
            <a:r>
              <a:rPr lang="en-US" dirty="0"/>
              <a:t>End TB Strategy (2016–2035) supports the achievement of the Sustainable Development Goals (SDGs). </a:t>
            </a:r>
          </a:p>
          <a:p>
            <a:pPr lvl="1"/>
            <a:r>
              <a:rPr lang="en-US" dirty="0"/>
              <a:t>Reduce TB incidence by 80% and TB deaths by 90% between 2015 and 2030.</a:t>
            </a:r>
          </a:p>
          <a:p>
            <a:pPr lvl="1"/>
            <a:r>
              <a:rPr lang="en-US" dirty="0"/>
              <a:t>Further reduce these rates, to 90% and 95%, respectively, by 2035.</a:t>
            </a:r>
          </a:p>
        </p:txBody>
      </p:sp>
    </p:spTree>
    <p:extLst>
      <p:ext uri="{BB962C8B-B14F-4D97-AF65-F5344CB8AC3E}">
        <p14:creationId xmlns:p14="http://schemas.microsoft.com/office/powerpoint/2010/main" val="277677109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End TB Strategy</a:t>
            </a:r>
          </a:p>
        </p:txBody>
      </p:sp>
      <p:sp>
        <p:nvSpPr>
          <p:cNvPr id="3" name="Content Placeholder 2"/>
          <p:cNvSpPr>
            <a:spLocks noGrp="1"/>
          </p:cNvSpPr>
          <p:nvPr>
            <p:ph idx="1"/>
          </p:nvPr>
        </p:nvSpPr>
        <p:spPr/>
        <p:txBody>
          <a:bodyPr>
            <a:normAutofit fontScale="92500" lnSpcReduction="20000"/>
          </a:bodyPr>
          <a:lstStyle/>
          <a:p>
            <a:r>
              <a:rPr lang="en-US" dirty="0"/>
              <a:t>In 2015, there were an estimated 10.4 million new cases of TB disease worldwide, an incidence rate of 142 per 100,000 people.</a:t>
            </a:r>
          </a:p>
          <a:p>
            <a:pPr lvl="1"/>
            <a:r>
              <a:rPr lang="en-US" dirty="0"/>
              <a:t>Six populous countries were home to 60% of the world’s TB cases: India, Indonesia, China, Nigeria, Pakistan, and South Africa.</a:t>
            </a:r>
          </a:p>
          <a:p>
            <a:pPr lvl="1"/>
            <a:r>
              <a:rPr lang="en-US" dirty="0"/>
              <a:t>The End TB Strategy aims to reduce the global incidence rate to 10 new cases per 100,000 people per year by 2035.</a:t>
            </a:r>
          </a:p>
          <a:p>
            <a:r>
              <a:rPr lang="en-US" dirty="0"/>
              <a:t>In 2015, 1.4 million people died from TB, a global mortality rate of 24 per 100,000 people in 2015.</a:t>
            </a:r>
          </a:p>
          <a:p>
            <a:pPr lvl="1"/>
            <a:r>
              <a:rPr lang="en-US" dirty="0"/>
              <a:t>The End TB Strategy aims to reduce the global TB mortality rate by 95% between 2015 and 2035.</a:t>
            </a:r>
          </a:p>
        </p:txBody>
      </p:sp>
    </p:spTree>
    <p:extLst>
      <p:ext uri="{BB962C8B-B14F-4D97-AF65-F5344CB8AC3E}">
        <p14:creationId xmlns:p14="http://schemas.microsoft.com/office/powerpoint/2010/main" val="56942155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8-20</a:t>
            </a:r>
          </a:p>
        </p:txBody>
      </p:sp>
      <p:pic>
        <p:nvPicPr>
          <p:cNvPr id="5" name="Content Placeholder 4">
            <a:extLst>
              <a:ext uri="{FF2B5EF4-FFF2-40B4-BE49-F238E27FC236}">
                <a16:creationId xmlns:a16="http://schemas.microsoft.com/office/drawing/2014/main" id="{93DA56EB-5BA5-0F48-A7A5-691B973AFC1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78205" y="1715449"/>
            <a:ext cx="4876800" cy="2832100"/>
          </a:xfrm>
        </p:spPr>
      </p:pic>
      <p:sp>
        <p:nvSpPr>
          <p:cNvPr id="3" name="Rectangle 2">
            <a:extLst>
              <a:ext uri="{FF2B5EF4-FFF2-40B4-BE49-F238E27FC236}">
                <a16:creationId xmlns:a16="http://schemas.microsoft.com/office/drawing/2014/main" id="{7CBDD0C8-66FC-364A-8235-73B492706C93}"/>
              </a:ext>
            </a:extLst>
          </p:cNvPr>
          <p:cNvSpPr/>
          <p:nvPr/>
        </p:nvSpPr>
        <p:spPr>
          <a:xfrm>
            <a:off x="2442117" y="4700459"/>
            <a:ext cx="4572000" cy="646331"/>
          </a:xfrm>
          <a:prstGeom prst="rect">
            <a:avLst/>
          </a:prstGeom>
        </p:spPr>
        <p:txBody>
          <a:bodyPr>
            <a:spAutoFit/>
          </a:bodyPr>
          <a:lstStyle/>
          <a:p>
            <a:pPr algn="ctr"/>
            <a:r>
              <a:rPr lang="en-US" dirty="0"/>
              <a:t>Incidence of new cases of TB disease per 100,000 people (2015). </a:t>
            </a:r>
          </a:p>
        </p:txBody>
      </p:sp>
      <p:sp>
        <p:nvSpPr>
          <p:cNvPr id="6" name="TextBox 5">
            <a:extLst>
              <a:ext uri="{FF2B5EF4-FFF2-40B4-BE49-F238E27FC236}">
                <a16:creationId xmlns:a16="http://schemas.microsoft.com/office/drawing/2014/main" id="{A8E3CBA6-78F5-384D-B7CB-D4242C0012CF}"/>
              </a:ext>
            </a:extLst>
          </p:cNvPr>
          <p:cNvSpPr txBox="1"/>
          <p:nvPr/>
        </p:nvSpPr>
        <p:spPr>
          <a:xfrm rot="5400000">
            <a:off x="5620215" y="3133495"/>
            <a:ext cx="3223959" cy="230832"/>
          </a:xfrm>
          <a:prstGeom prst="rect">
            <a:avLst/>
          </a:prstGeom>
          <a:noFill/>
        </p:spPr>
        <p:txBody>
          <a:bodyPr wrap="none" rtlCol="0">
            <a:spAutoFit/>
          </a:bodyPr>
          <a:lstStyle/>
          <a:p>
            <a:r>
              <a:rPr lang="en-US" sz="900" dirty="0"/>
              <a:t>Data from Global tuberculosis report 2016. Geneva: WHO; 2016. </a:t>
            </a:r>
          </a:p>
        </p:txBody>
      </p:sp>
    </p:spTree>
    <p:extLst>
      <p:ext uri="{BB962C8B-B14F-4D97-AF65-F5344CB8AC3E}">
        <p14:creationId xmlns:p14="http://schemas.microsoft.com/office/powerpoint/2010/main" val="397105129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8-21</a:t>
            </a:r>
          </a:p>
        </p:txBody>
      </p:sp>
      <p:pic>
        <p:nvPicPr>
          <p:cNvPr id="5" name="Content Placeholder 4">
            <a:extLst>
              <a:ext uri="{FF2B5EF4-FFF2-40B4-BE49-F238E27FC236}">
                <a16:creationId xmlns:a16="http://schemas.microsoft.com/office/drawing/2014/main" id="{95866CAC-8A57-5248-ADEE-30DD13BF5A7F}"/>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546196" y="1695315"/>
            <a:ext cx="3962400" cy="3162300"/>
          </a:xfrm>
        </p:spPr>
      </p:pic>
      <p:sp>
        <p:nvSpPr>
          <p:cNvPr id="3" name="Rectangle 2">
            <a:extLst>
              <a:ext uri="{FF2B5EF4-FFF2-40B4-BE49-F238E27FC236}">
                <a16:creationId xmlns:a16="http://schemas.microsoft.com/office/drawing/2014/main" id="{6305B2EB-2617-B244-869D-EB10B09523A2}"/>
              </a:ext>
            </a:extLst>
          </p:cNvPr>
          <p:cNvSpPr/>
          <p:nvPr/>
        </p:nvSpPr>
        <p:spPr>
          <a:xfrm>
            <a:off x="2475571" y="4890030"/>
            <a:ext cx="4191929" cy="646331"/>
          </a:xfrm>
          <a:prstGeom prst="rect">
            <a:avLst/>
          </a:prstGeom>
        </p:spPr>
        <p:txBody>
          <a:bodyPr wrap="square">
            <a:spAutoFit/>
          </a:bodyPr>
          <a:lstStyle/>
          <a:p>
            <a:pPr algn="ctr"/>
            <a:r>
              <a:rPr lang="en-US" dirty="0"/>
              <a:t>TB incidence: Approximate targets for reduction of the TB incidence rate.</a:t>
            </a:r>
          </a:p>
        </p:txBody>
      </p:sp>
      <p:sp>
        <p:nvSpPr>
          <p:cNvPr id="6" name="TextBox 5">
            <a:extLst>
              <a:ext uri="{FF2B5EF4-FFF2-40B4-BE49-F238E27FC236}">
                <a16:creationId xmlns:a16="http://schemas.microsoft.com/office/drawing/2014/main" id="{B17DCEEA-BE8C-6843-B5DD-D244AE92D158}"/>
              </a:ext>
            </a:extLst>
          </p:cNvPr>
          <p:cNvSpPr txBox="1"/>
          <p:nvPr/>
        </p:nvSpPr>
        <p:spPr>
          <a:xfrm rot="5400000">
            <a:off x="5018050" y="3133495"/>
            <a:ext cx="3223959" cy="230832"/>
          </a:xfrm>
          <a:prstGeom prst="rect">
            <a:avLst/>
          </a:prstGeom>
          <a:noFill/>
        </p:spPr>
        <p:txBody>
          <a:bodyPr wrap="none" rtlCol="0">
            <a:spAutoFit/>
          </a:bodyPr>
          <a:lstStyle/>
          <a:p>
            <a:r>
              <a:rPr lang="en-US" sz="900" dirty="0"/>
              <a:t>Data from Global tuberculosis report 2016. Geneva: WHO; 2016. </a:t>
            </a:r>
          </a:p>
        </p:txBody>
      </p:sp>
    </p:spTree>
    <p:extLst>
      <p:ext uri="{BB962C8B-B14F-4D97-AF65-F5344CB8AC3E}">
        <p14:creationId xmlns:p14="http://schemas.microsoft.com/office/powerpoint/2010/main" val="406823380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8-22</a:t>
            </a:r>
          </a:p>
        </p:txBody>
      </p:sp>
      <p:pic>
        <p:nvPicPr>
          <p:cNvPr id="5" name="Content Placeholder 4">
            <a:extLst>
              <a:ext uri="{FF2B5EF4-FFF2-40B4-BE49-F238E27FC236}">
                <a16:creationId xmlns:a16="http://schemas.microsoft.com/office/drawing/2014/main" id="{ECAB060C-D161-8341-BA5B-113612C20D46}"/>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628900" y="1471980"/>
            <a:ext cx="3886200" cy="3898900"/>
          </a:xfrm>
        </p:spPr>
      </p:pic>
      <p:sp>
        <p:nvSpPr>
          <p:cNvPr id="3" name="Rectangle 2">
            <a:extLst>
              <a:ext uri="{FF2B5EF4-FFF2-40B4-BE49-F238E27FC236}">
                <a16:creationId xmlns:a16="http://schemas.microsoft.com/office/drawing/2014/main" id="{B690F5E3-BDF3-6B49-A14E-0514E49C97EA}"/>
              </a:ext>
            </a:extLst>
          </p:cNvPr>
          <p:cNvSpPr/>
          <p:nvPr/>
        </p:nvSpPr>
        <p:spPr>
          <a:xfrm>
            <a:off x="2375210" y="5398301"/>
            <a:ext cx="4572000" cy="923330"/>
          </a:xfrm>
          <a:prstGeom prst="rect">
            <a:avLst/>
          </a:prstGeom>
        </p:spPr>
        <p:txBody>
          <a:bodyPr>
            <a:spAutoFit/>
          </a:bodyPr>
          <a:lstStyle/>
          <a:p>
            <a:pPr algn="ctr"/>
            <a:r>
              <a:rPr lang="en-US" dirty="0"/>
              <a:t>TB mortality: Approximate targets for reduction in the number of TB deaths (not including death from TB/HIV co-infection).</a:t>
            </a:r>
          </a:p>
        </p:txBody>
      </p:sp>
      <p:sp>
        <p:nvSpPr>
          <p:cNvPr id="6" name="TextBox 5">
            <a:extLst>
              <a:ext uri="{FF2B5EF4-FFF2-40B4-BE49-F238E27FC236}">
                <a16:creationId xmlns:a16="http://schemas.microsoft.com/office/drawing/2014/main" id="{51CBAEEE-EFCA-8D4F-BCEA-19AFC2D73271}"/>
              </a:ext>
            </a:extLst>
          </p:cNvPr>
          <p:cNvSpPr txBox="1"/>
          <p:nvPr/>
        </p:nvSpPr>
        <p:spPr>
          <a:xfrm rot="5400000">
            <a:off x="5051503" y="2921622"/>
            <a:ext cx="3223959" cy="230832"/>
          </a:xfrm>
          <a:prstGeom prst="rect">
            <a:avLst/>
          </a:prstGeom>
          <a:noFill/>
        </p:spPr>
        <p:txBody>
          <a:bodyPr wrap="none" rtlCol="0">
            <a:spAutoFit/>
          </a:bodyPr>
          <a:lstStyle/>
          <a:p>
            <a:r>
              <a:rPr lang="en-US" sz="900" dirty="0"/>
              <a:t>Data from Global tuberculosis report 2016. Geneva: WHO; 2016. </a:t>
            </a:r>
          </a:p>
        </p:txBody>
      </p:sp>
    </p:spTree>
    <p:extLst>
      <p:ext uri="{BB962C8B-B14F-4D97-AF65-F5344CB8AC3E}">
        <p14:creationId xmlns:p14="http://schemas.microsoft.com/office/powerpoint/2010/main" val="3873657583"/>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007165"/>
          </a:xfrm>
        </p:spPr>
        <p:txBody>
          <a:bodyPr/>
          <a:lstStyle/>
          <a:p>
            <a:pPr algn="ctr"/>
            <a:r>
              <a:rPr lang="en-US" dirty="0"/>
              <a:t>HIV/TB Coinfection</a:t>
            </a:r>
          </a:p>
        </p:txBody>
      </p:sp>
      <p:sp>
        <p:nvSpPr>
          <p:cNvPr id="3" name="Content Placeholder 2"/>
          <p:cNvSpPr>
            <a:spLocks noGrp="1"/>
          </p:cNvSpPr>
          <p:nvPr>
            <p:ph idx="1"/>
          </p:nvPr>
        </p:nvSpPr>
        <p:spPr>
          <a:xfrm>
            <a:off x="106017" y="1311965"/>
            <a:ext cx="8865705" cy="4864998"/>
          </a:xfrm>
        </p:spPr>
        <p:txBody>
          <a:bodyPr>
            <a:normAutofit fontScale="92500" lnSpcReduction="20000"/>
          </a:bodyPr>
          <a:lstStyle/>
          <a:p>
            <a:r>
              <a:rPr lang="en-US" dirty="0"/>
              <a:t>HIV treatment programs are an important contributor to TB control.</a:t>
            </a:r>
          </a:p>
          <a:p>
            <a:r>
              <a:rPr lang="en-US" dirty="0"/>
              <a:t>People with HIV infection are about 30 times more likely to develop active TB disease than people without HIV infection.</a:t>
            </a:r>
          </a:p>
          <a:p>
            <a:pPr lvl="1"/>
            <a:r>
              <a:rPr lang="en-US" dirty="0"/>
              <a:t>In 2015, 1.2 million (11%) of the 10.4 million incident cases of TB disease worldwide occurred in people with HIV. </a:t>
            </a:r>
          </a:p>
          <a:p>
            <a:r>
              <a:rPr lang="en-US" dirty="0"/>
              <a:t>TB is the leading cause of death for people with HIV; in 2015, about one in three people who died from HIV/AIDS died as a result of TB infection.</a:t>
            </a:r>
          </a:p>
          <a:p>
            <a:pPr lvl="1"/>
            <a:r>
              <a:rPr lang="en-US" dirty="0"/>
              <a:t>In 2015 there were about 390,000 people with HIV who died from TB in addition to the 1.4 million TB deaths in people without HIV.</a:t>
            </a:r>
          </a:p>
          <a:p>
            <a:r>
              <a:rPr lang="en-US" dirty="0"/>
              <a:t>People with an HIV infection can be successfully treated for TB. </a:t>
            </a:r>
          </a:p>
        </p:txBody>
      </p:sp>
    </p:spTree>
    <p:extLst>
      <p:ext uri="{BB962C8B-B14F-4D97-AF65-F5344CB8AC3E}">
        <p14:creationId xmlns:p14="http://schemas.microsoft.com/office/powerpoint/2010/main" val="47188243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8-23</a:t>
            </a:r>
          </a:p>
        </p:txBody>
      </p:sp>
      <p:pic>
        <p:nvPicPr>
          <p:cNvPr id="5" name="Content Placeholder 4">
            <a:extLst>
              <a:ext uri="{FF2B5EF4-FFF2-40B4-BE49-F238E27FC236}">
                <a16:creationId xmlns:a16="http://schemas.microsoft.com/office/drawing/2014/main" id="{85BE1E8F-D0E5-3141-B53A-C4093D6E0B5D}"/>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55902" y="1603626"/>
            <a:ext cx="4876800" cy="3568700"/>
          </a:xfrm>
        </p:spPr>
      </p:pic>
      <p:sp>
        <p:nvSpPr>
          <p:cNvPr id="3" name="Rectangle 2">
            <a:extLst>
              <a:ext uri="{FF2B5EF4-FFF2-40B4-BE49-F238E27FC236}">
                <a16:creationId xmlns:a16="http://schemas.microsoft.com/office/drawing/2014/main" id="{85053323-4186-5A48-A4CB-9208019BA8EA}"/>
              </a:ext>
            </a:extLst>
          </p:cNvPr>
          <p:cNvSpPr/>
          <p:nvPr/>
        </p:nvSpPr>
        <p:spPr>
          <a:xfrm>
            <a:off x="2120900" y="5291474"/>
            <a:ext cx="4960125" cy="646331"/>
          </a:xfrm>
          <a:prstGeom prst="rect">
            <a:avLst/>
          </a:prstGeom>
        </p:spPr>
        <p:txBody>
          <a:bodyPr wrap="square">
            <a:spAutoFit/>
          </a:bodyPr>
          <a:lstStyle/>
          <a:p>
            <a:pPr algn="ctr"/>
            <a:r>
              <a:rPr lang="en-US" dirty="0"/>
              <a:t>TB incidence: New cases of TB disease per 100,000 residents in 2015.</a:t>
            </a:r>
          </a:p>
        </p:txBody>
      </p:sp>
      <p:sp>
        <p:nvSpPr>
          <p:cNvPr id="6" name="TextBox 5">
            <a:extLst>
              <a:ext uri="{FF2B5EF4-FFF2-40B4-BE49-F238E27FC236}">
                <a16:creationId xmlns:a16="http://schemas.microsoft.com/office/drawing/2014/main" id="{356031F1-7571-7F4D-B33C-FE39C65D638C}"/>
              </a:ext>
            </a:extLst>
          </p:cNvPr>
          <p:cNvSpPr txBox="1"/>
          <p:nvPr/>
        </p:nvSpPr>
        <p:spPr>
          <a:xfrm rot="5400000">
            <a:off x="5597913" y="3033135"/>
            <a:ext cx="3223959" cy="230832"/>
          </a:xfrm>
          <a:prstGeom prst="rect">
            <a:avLst/>
          </a:prstGeom>
          <a:noFill/>
        </p:spPr>
        <p:txBody>
          <a:bodyPr wrap="none" rtlCol="0">
            <a:spAutoFit/>
          </a:bodyPr>
          <a:lstStyle/>
          <a:p>
            <a:r>
              <a:rPr lang="en-US" sz="900" dirty="0"/>
              <a:t>Data from Global tuberculosis report 2016. Geneva: WHO; 2016. </a:t>
            </a:r>
          </a:p>
        </p:txBody>
      </p:sp>
    </p:spTree>
    <p:extLst>
      <p:ext uri="{BB962C8B-B14F-4D97-AF65-F5344CB8AC3E}">
        <p14:creationId xmlns:p14="http://schemas.microsoft.com/office/powerpoint/2010/main" val="34605450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8-24</a:t>
            </a:r>
          </a:p>
        </p:txBody>
      </p:sp>
      <p:pic>
        <p:nvPicPr>
          <p:cNvPr id="5" name="Content Placeholder 4">
            <a:extLst>
              <a:ext uri="{FF2B5EF4-FFF2-40B4-BE49-F238E27FC236}">
                <a16:creationId xmlns:a16="http://schemas.microsoft.com/office/drawing/2014/main" id="{DE4DFD82-10E3-2240-81A4-6579784F7B87}"/>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78205" y="1729543"/>
            <a:ext cx="4876800" cy="3606800"/>
          </a:xfrm>
        </p:spPr>
      </p:pic>
      <p:sp>
        <p:nvSpPr>
          <p:cNvPr id="3" name="Rectangle 2">
            <a:extLst>
              <a:ext uri="{FF2B5EF4-FFF2-40B4-BE49-F238E27FC236}">
                <a16:creationId xmlns:a16="http://schemas.microsoft.com/office/drawing/2014/main" id="{CD295AB3-8E93-824C-A4EB-F8882439C162}"/>
              </a:ext>
            </a:extLst>
          </p:cNvPr>
          <p:cNvSpPr/>
          <p:nvPr/>
        </p:nvSpPr>
        <p:spPr>
          <a:xfrm>
            <a:off x="2408663" y="5342544"/>
            <a:ext cx="4572000" cy="923330"/>
          </a:xfrm>
          <a:prstGeom prst="rect">
            <a:avLst/>
          </a:prstGeom>
        </p:spPr>
        <p:txBody>
          <a:bodyPr>
            <a:spAutoFit/>
          </a:bodyPr>
          <a:lstStyle/>
          <a:p>
            <a:pPr algn="ctr"/>
            <a:r>
              <a:rPr lang="en-US" dirty="0"/>
              <a:t>TB mortality: Deaths per 100,000 residents in 2015 (including cases among people with HIV infection).</a:t>
            </a:r>
          </a:p>
        </p:txBody>
      </p:sp>
      <p:sp>
        <p:nvSpPr>
          <p:cNvPr id="6" name="TextBox 5">
            <a:extLst>
              <a:ext uri="{FF2B5EF4-FFF2-40B4-BE49-F238E27FC236}">
                <a16:creationId xmlns:a16="http://schemas.microsoft.com/office/drawing/2014/main" id="{314A1831-95ED-A142-B8AE-ECF8C736742C}"/>
              </a:ext>
            </a:extLst>
          </p:cNvPr>
          <p:cNvSpPr txBox="1"/>
          <p:nvPr/>
        </p:nvSpPr>
        <p:spPr>
          <a:xfrm rot="5400000">
            <a:off x="5586762" y="3155798"/>
            <a:ext cx="3223959" cy="230832"/>
          </a:xfrm>
          <a:prstGeom prst="rect">
            <a:avLst/>
          </a:prstGeom>
          <a:noFill/>
        </p:spPr>
        <p:txBody>
          <a:bodyPr wrap="none" rtlCol="0">
            <a:spAutoFit/>
          </a:bodyPr>
          <a:lstStyle/>
          <a:p>
            <a:r>
              <a:rPr lang="en-US" sz="900" dirty="0"/>
              <a:t>Data from Global tuberculosis report 2016. Geneva: WHO; 2016. </a:t>
            </a:r>
          </a:p>
        </p:txBody>
      </p:sp>
    </p:spTree>
    <p:extLst>
      <p:ext uri="{BB962C8B-B14F-4D97-AF65-F5344CB8AC3E}">
        <p14:creationId xmlns:p14="http://schemas.microsoft.com/office/powerpoint/2010/main" val="1447551615"/>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Antimicrobial Resistance</a:t>
            </a:r>
            <a:endParaRPr lang="en-US" dirty="0"/>
          </a:p>
        </p:txBody>
      </p:sp>
      <p:sp>
        <p:nvSpPr>
          <p:cNvPr id="3" name="Text Placeholder 2"/>
          <p:cNvSpPr>
            <a:spLocks noGrp="1"/>
          </p:cNvSpPr>
          <p:nvPr>
            <p:ph type="body" idx="1"/>
          </p:nvPr>
        </p:nvSpPr>
        <p:spPr/>
        <p:txBody>
          <a:bodyPr/>
          <a:lstStyle/>
          <a:p>
            <a:r>
              <a:rPr lang="en-US" dirty="0"/>
              <a:t>8.9</a:t>
            </a:r>
          </a:p>
        </p:txBody>
      </p:sp>
    </p:spTree>
    <p:extLst>
      <p:ext uri="{BB962C8B-B14F-4D97-AF65-F5344CB8AC3E}">
        <p14:creationId xmlns:p14="http://schemas.microsoft.com/office/powerpoint/2010/main" val="32327038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t>Antimicrobial Resistance (AMR)</a:t>
            </a:r>
          </a:p>
        </p:txBody>
      </p:sp>
      <p:sp>
        <p:nvSpPr>
          <p:cNvPr id="3" name="Content Placeholder 2"/>
          <p:cNvSpPr>
            <a:spLocks noGrp="1"/>
          </p:cNvSpPr>
          <p:nvPr>
            <p:ph idx="1"/>
          </p:nvPr>
        </p:nvSpPr>
        <p:spPr/>
        <p:txBody>
          <a:bodyPr>
            <a:normAutofit lnSpcReduction="10000"/>
          </a:bodyPr>
          <a:lstStyle/>
          <a:p>
            <a:r>
              <a:rPr lang="en-US" b="1" dirty="0"/>
              <a:t>Antimicrobial resistance (AMR)</a:t>
            </a:r>
            <a:r>
              <a:rPr lang="en-US" dirty="0"/>
              <a:t> = drug resistance.</a:t>
            </a:r>
          </a:p>
          <a:p>
            <a:pPr lvl="1"/>
            <a:r>
              <a:rPr lang="en-US" dirty="0"/>
              <a:t>A pathogen is sensitive to a drug if it is vulnerable to it. </a:t>
            </a:r>
          </a:p>
          <a:p>
            <a:pPr lvl="1"/>
            <a:r>
              <a:rPr lang="en-US" dirty="0"/>
              <a:t>A pathogen is resistant to a drug if it can withstand treatment with it.</a:t>
            </a:r>
          </a:p>
          <a:p>
            <a:r>
              <a:rPr lang="en-US" dirty="0"/>
              <a:t>AMR occurs when a pathogen that used to be susceptible to a particular type of drug mutates in a way that makes the drug ineffective.</a:t>
            </a:r>
          </a:p>
          <a:p>
            <a:r>
              <a:rPr lang="en-US" dirty="0"/>
              <a:t>The misuse and overuse of antibiotics are driving the development of AMR.</a:t>
            </a:r>
          </a:p>
        </p:txBody>
      </p:sp>
    </p:spTree>
    <p:extLst>
      <p:ext uri="{BB962C8B-B14F-4D97-AF65-F5344CB8AC3E}">
        <p14:creationId xmlns:p14="http://schemas.microsoft.com/office/powerpoint/2010/main" val="3968558192"/>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020417"/>
          </a:xfrm>
        </p:spPr>
        <p:txBody>
          <a:bodyPr/>
          <a:lstStyle/>
          <a:p>
            <a:pPr algn="ctr"/>
            <a:r>
              <a:rPr lang="en-US" dirty="0"/>
              <a:t>Multidrug-Resistant TB</a:t>
            </a:r>
          </a:p>
        </p:txBody>
      </p:sp>
      <p:sp>
        <p:nvSpPr>
          <p:cNvPr id="3" name="Content Placeholder 2"/>
          <p:cNvSpPr>
            <a:spLocks noGrp="1"/>
          </p:cNvSpPr>
          <p:nvPr>
            <p:ph idx="1"/>
          </p:nvPr>
        </p:nvSpPr>
        <p:spPr>
          <a:xfrm>
            <a:off x="0" y="1126435"/>
            <a:ext cx="8998226" cy="5050528"/>
          </a:xfrm>
        </p:spPr>
        <p:txBody>
          <a:bodyPr>
            <a:normAutofit fontScale="92500" lnSpcReduction="10000"/>
          </a:bodyPr>
          <a:lstStyle/>
          <a:p>
            <a:r>
              <a:rPr lang="en-US" dirty="0"/>
              <a:t>Drug-resistant TB (DR-TB) is a growing global health problem.</a:t>
            </a:r>
          </a:p>
          <a:p>
            <a:pPr lvl="1"/>
            <a:r>
              <a:rPr lang="en-US" dirty="0"/>
              <a:t>The </a:t>
            </a:r>
            <a:r>
              <a:rPr lang="en-US" b="1" dirty="0"/>
              <a:t>default rate</a:t>
            </a:r>
            <a:r>
              <a:rPr lang="en-US" dirty="0"/>
              <a:t>, the proportion of people who are diagnosed but do not complete the full course of treatment, is high in some places.</a:t>
            </a:r>
          </a:p>
          <a:p>
            <a:r>
              <a:rPr lang="en-US" dirty="0"/>
              <a:t>Multidrug-resistant TB (</a:t>
            </a:r>
            <a:r>
              <a:rPr lang="en-US" b="1" dirty="0"/>
              <a:t>MDR-TB</a:t>
            </a:r>
            <a:r>
              <a:rPr lang="en-US" dirty="0"/>
              <a:t>) is a TB strain that does not respond to two of the standard antibiotic therapies, rifampicin and isoniazid.</a:t>
            </a:r>
          </a:p>
          <a:p>
            <a:pPr lvl="1"/>
            <a:r>
              <a:rPr lang="en-US" dirty="0"/>
              <a:t>In 2015, about 3.9% of new cases of TB and 21% of previously treated cases were MDR-TB or rifampicin-resistant TB (RR-TB), but in some countries and regions the proportion is much higher.</a:t>
            </a:r>
          </a:p>
          <a:p>
            <a:r>
              <a:rPr lang="en-US" dirty="0"/>
              <a:t>Extensively drug-resistant TB (</a:t>
            </a:r>
            <a:r>
              <a:rPr lang="en-US" b="1" dirty="0"/>
              <a:t>XDR-TB</a:t>
            </a:r>
            <a:r>
              <a:rPr lang="en-US" dirty="0"/>
              <a:t>) is resistant to rifampicin, isoniazid, fluoroquinolones, and at least one second-line injectable TB drug.</a:t>
            </a:r>
          </a:p>
        </p:txBody>
      </p:sp>
    </p:spTree>
    <p:extLst>
      <p:ext uri="{BB962C8B-B14F-4D97-AF65-F5344CB8AC3E}">
        <p14:creationId xmlns:p14="http://schemas.microsoft.com/office/powerpoint/2010/main" val="45714405"/>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Figure 8-25</a:t>
            </a:r>
          </a:p>
        </p:txBody>
      </p:sp>
      <p:pic>
        <p:nvPicPr>
          <p:cNvPr id="5" name="Content Placeholder 4">
            <a:extLst>
              <a:ext uri="{FF2B5EF4-FFF2-40B4-BE49-F238E27FC236}">
                <a16:creationId xmlns:a16="http://schemas.microsoft.com/office/drawing/2014/main" id="{6A0D7EF0-6895-5849-B977-9DFBCB62DB83}"/>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676293" y="1787157"/>
            <a:ext cx="3659923" cy="3039936"/>
          </a:xfrm>
        </p:spPr>
      </p:pic>
      <p:sp>
        <p:nvSpPr>
          <p:cNvPr id="3" name="Rectangle 2">
            <a:extLst>
              <a:ext uri="{FF2B5EF4-FFF2-40B4-BE49-F238E27FC236}">
                <a16:creationId xmlns:a16="http://schemas.microsoft.com/office/drawing/2014/main" id="{C830002F-5B41-3348-B5C9-43B7F889BC90}"/>
              </a:ext>
            </a:extLst>
          </p:cNvPr>
          <p:cNvSpPr/>
          <p:nvPr/>
        </p:nvSpPr>
        <p:spPr>
          <a:xfrm>
            <a:off x="2352907" y="4974555"/>
            <a:ext cx="4572000" cy="923330"/>
          </a:xfrm>
          <a:prstGeom prst="rect">
            <a:avLst/>
          </a:prstGeom>
        </p:spPr>
        <p:txBody>
          <a:bodyPr>
            <a:spAutoFit/>
          </a:bodyPr>
          <a:lstStyle/>
          <a:p>
            <a:pPr algn="ctr"/>
            <a:r>
              <a:rPr lang="en-US" dirty="0"/>
              <a:t>Percentage of new TB cases in 2015 that were multidrug-resistant (MDR-TB) and/or rifampicin-resistant (RR-TB).</a:t>
            </a:r>
          </a:p>
        </p:txBody>
      </p:sp>
      <p:sp>
        <p:nvSpPr>
          <p:cNvPr id="4" name="TextBox 3">
            <a:extLst>
              <a:ext uri="{FF2B5EF4-FFF2-40B4-BE49-F238E27FC236}">
                <a16:creationId xmlns:a16="http://schemas.microsoft.com/office/drawing/2014/main" id="{5DA4F44D-1346-FC4A-8E23-F142700097F2}"/>
              </a:ext>
            </a:extLst>
          </p:cNvPr>
          <p:cNvSpPr txBox="1"/>
          <p:nvPr/>
        </p:nvSpPr>
        <p:spPr>
          <a:xfrm rot="5400000">
            <a:off x="4906537" y="3178099"/>
            <a:ext cx="3223959" cy="230832"/>
          </a:xfrm>
          <a:prstGeom prst="rect">
            <a:avLst/>
          </a:prstGeom>
          <a:noFill/>
        </p:spPr>
        <p:txBody>
          <a:bodyPr wrap="none" rtlCol="0">
            <a:spAutoFit/>
          </a:bodyPr>
          <a:lstStyle/>
          <a:p>
            <a:r>
              <a:rPr lang="en-US" sz="900" dirty="0"/>
              <a:t>Data from Global tuberculosis report 2016. Geneva: WHO; 2016. </a:t>
            </a:r>
          </a:p>
        </p:txBody>
      </p:sp>
    </p:spTree>
    <p:extLst>
      <p:ext uri="{BB962C8B-B14F-4D97-AF65-F5344CB8AC3E}">
        <p14:creationId xmlns:p14="http://schemas.microsoft.com/office/powerpoint/2010/main" val="3568359052"/>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0"/>
            <a:ext cx="7886700" cy="1007165"/>
          </a:xfrm>
        </p:spPr>
        <p:txBody>
          <a:bodyPr/>
          <a:lstStyle/>
          <a:p>
            <a:pPr algn="ctr"/>
            <a:r>
              <a:rPr lang="en-US" dirty="0"/>
              <a:t>Healthcare-Associated Infection</a:t>
            </a:r>
          </a:p>
        </p:txBody>
      </p:sp>
      <p:sp>
        <p:nvSpPr>
          <p:cNvPr id="3" name="Content Placeholder 2"/>
          <p:cNvSpPr>
            <a:spLocks noGrp="1"/>
          </p:cNvSpPr>
          <p:nvPr>
            <p:ph idx="1"/>
          </p:nvPr>
        </p:nvSpPr>
        <p:spPr>
          <a:xfrm>
            <a:off x="198783" y="1007165"/>
            <a:ext cx="8945217" cy="5169798"/>
          </a:xfrm>
        </p:spPr>
        <p:txBody>
          <a:bodyPr>
            <a:normAutofit lnSpcReduction="10000"/>
          </a:bodyPr>
          <a:lstStyle/>
          <a:p>
            <a:r>
              <a:rPr lang="en-US" dirty="0"/>
              <a:t>A </a:t>
            </a:r>
            <a:r>
              <a:rPr lang="en-US" b="1" dirty="0"/>
              <a:t>healthcare-associated infection (HAI)</a:t>
            </a:r>
            <a:r>
              <a:rPr lang="en-US" dirty="0"/>
              <a:t> = a </a:t>
            </a:r>
            <a:r>
              <a:rPr lang="en-US" b="1" dirty="0"/>
              <a:t>nosocomial infection</a:t>
            </a:r>
            <a:r>
              <a:rPr lang="en-US" dirty="0"/>
              <a:t> = a hospital-acquired infection = an infection that is contracted while receiving care in a hospital, nursing or rehabilitation center, or other medical facility.</a:t>
            </a:r>
          </a:p>
          <a:p>
            <a:r>
              <a:rPr lang="en-US" dirty="0"/>
              <a:t>Some HAIs are drug resistant, such as </a:t>
            </a:r>
            <a:r>
              <a:rPr lang="en-US" b="1" dirty="0"/>
              <a:t>MRSA</a:t>
            </a:r>
            <a:r>
              <a:rPr lang="en-US" dirty="0"/>
              <a:t> (methicillin-resistant </a:t>
            </a:r>
            <a:r>
              <a:rPr lang="en-US" i="1" dirty="0"/>
              <a:t>Staphylococcus aureus</a:t>
            </a:r>
            <a:r>
              <a:rPr lang="en-US" dirty="0"/>
              <a:t>).</a:t>
            </a:r>
          </a:p>
          <a:p>
            <a:r>
              <a:rPr lang="en-US" dirty="0"/>
              <a:t>Antimicrobial stewardship programs that ensure that patients are prescribed the right drug at the right dose for the right duration and through the right route serve to limit the risk of adverse outcomes of HAIs, including drug-resistant infections.</a:t>
            </a:r>
          </a:p>
          <a:p>
            <a:r>
              <a:rPr lang="en-US" dirty="0"/>
              <a:t>A new “superbug” that evolves anywhere in the world poses a threat to the whole world.</a:t>
            </a:r>
          </a:p>
        </p:txBody>
      </p:sp>
    </p:spTree>
    <p:extLst>
      <p:ext uri="{BB962C8B-B14F-4D97-AF65-F5344CB8AC3E}">
        <p14:creationId xmlns:p14="http://schemas.microsoft.com/office/powerpoint/2010/main" val="1164302027"/>
      </p:ext>
    </p:extLst>
  </p:cSld>
  <p:clrMapOvr>
    <a:masterClrMapping/>
  </p:clrMapOvr>
</p:sld>
</file>

<file path=ppt/theme/theme1.xml><?xml version="1.0" encoding="utf-8"?>
<a:theme xmlns:a="http://schemas.openxmlformats.org/drawingml/2006/main" name="Jacobsen">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Jacobsen" id="{19DC219E-A133-488B-8893-68B5C0AD356C}" vid="{41B0F404-A2B7-496A-867F-2A0D70689261}"/>
    </a:ext>
  </a:extLst>
</a:theme>
</file>

<file path=docProps/app.xml><?xml version="1.0" encoding="utf-8"?>
<Properties xmlns="http://schemas.openxmlformats.org/officeDocument/2006/extended-properties" xmlns:vt="http://schemas.openxmlformats.org/officeDocument/2006/docPropsVTypes">
  <Template>Jacobsen</Template>
  <TotalTime>655</TotalTime>
  <Words>3977</Words>
  <Application>Microsoft Macintosh PowerPoint</Application>
  <PresentationFormat>On-screen Show (4:3)</PresentationFormat>
  <Paragraphs>268</Paragraphs>
  <Slides>68</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68</vt:i4>
      </vt:variant>
    </vt:vector>
  </HeadingPairs>
  <TitlesOfParts>
    <vt:vector size="72" baseType="lpstr">
      <vt:lpstr>Arial</vt:lpstr>
      <vt:lpstr>Calibri</vt:lpstr>
      <vt:lpstr>Times New Roman</vt:lpstr>
      <vt:lpstr>Jacobsen</vt:lpstr>
      <vt:lpstr>Chapter 8</vt:lpstr>
      <vt:lpstr>HIV/AIDS, TB, and Global Health</vt:lpstr>
      <vt:lpstr>The “Big 3”</vt:lpstr>
      <vt:lpstr>Figure 8-1</vt:lpstr>
      <vt:lpstr>Viruses, Bacteria, and Fungi</vt:lpstr>
      <vt:lpstr>Viruses, Bacteria, and Fungi</vt:lpstr>
      <vt:lpstr>Figure 8-2</vt:lpstr>
      <vt:lpstr>HIV and AIDS</vt:lpstr>
      <vt:lpstr>HIV and AIDS</vt:lpstr>
      <vt:lpstr>CD4 Cells and Viral Counts</vt:lpstr>
      <vt:lpstr>Figure 8-3</vt:lpstr>
      <vt:lpstr>Staging</vt:lpstr>
      <vt:lpstr>Opportunistic Infections</vt:lpstr>
      <vt:lpstr>Figure 8-4</vt:lpstr>
      <vt:lpstr>Treatment</vt:lpstr>
      <vt:lpstr>Treatment (cont’d)</vt:lpstr>
      <vt:lpstr>HIV/AIDS Epidemiology</vt:lpstr>
      <vt:lpstr>HIV History</vt:lpstr>
      <vt:lpstr>HIV Prevalence</vt:lpstr>
      <vt:lpstr>Figure 8-5</vt:lpstr>
      <vt:lpstr>HIV Incidence</vt:lpstr>
      <vt:lpstr>Figure 8-6</vt:lpstr>
      <vt:lpstr>HIV Mortality</vt:lpstr>
      <vt:lpstr>Figure 8-7</vt:lpstr>
      <vt:lpstr>HIV in Featured Countries</vt:lpstr>
      <vt:lpstr>Figure 8-8</vt:lpstr>
      <vt:lpstr>Figure 8-9</vt:lpstr>
      <vt:lpstr>Figure 8-10</vt:lpstr>
      <vt:lpstr>Figure 8-11</vt:lpstr>
      <vt:lpstr>HIV and Women</vt:lpstr>
      <vt:lpstr>Figure 8-12</vt:lpstr>
      <vt:lpstr>Figure 8-13</vt:lpstr>
      <vt:lpstr>Figure 8-14</vt:lpstr>
      <vt:lpstr>Key Populations</vt:lpstr>
      <vt:lpstr>HIV Interventions</vt:lpstr>
      <vt:lpstr>Voluntary Counseling and Testing</vt:lpstr>
      <vt:lpstr>Antiretrovirals (ARVs)</vt:lpstr>
      <vt:lpstr>Figure 8-15</vt:lpstr>
      <vt:lpstr>Figure 8-16</vt:lpstr>
      <vt:lpstr>Figure 8-17</vt:lpstr>
      <vt:lpstr>Prevention of MTCT (PMTCT)</vt:lpstr>
      <vt:lpstr>Figure 8-18</vt:lpstr>
      <vt:lpstr>ARVs and Prevention</vt:lpstr>
      <vt:lpstr>HIV Prevention</vt:lpstr>
      <vt:lpstr>HIV Financing</vt:lpstr>
      <vt:lpstr>Other Sexually Transmitted Infections (STIs)</vt:lpstr>
      <vt:lpstr>Other STIs</vt:lpstr>
      <vt:lpstr>Figure 8-19</vt:lpstr>
      <vt:lpstr>Other STIs (cont’d)</vt:lpstr>
      <vt:lpstr>Tuberculosis</vt:lpstr>
      <vt:lpstr>Tuberculosis (TB)</vt:lpstr>
      <vt:lpstr>Infection and Disease</vt:lpstr>
      <vt:lpstr>TB Diagnosis</vt:lpstr>
      <vt:lpstr>TB Interventions</vt:lpstr>
      <vt:lpstr>TB Treatment</vt:lpstr>
      <vt:lpstr>Global TB Strategy</vt:lpstr>
      <vt:lpstr>End TB Strategy</vt:lpstr>
      <vt:lpstr>Figure 8-20</vt:lpstr>
      <vt:lpstr>Figure 8-21</vt:lpstr>
      <vt:lpstr>Figure 8-22</vt:lpstr>
      <vt:lpstr>HIV/TB Coinfection</vt:lpstr>
      <vt:lpstr>Figure 8-23</vt:lpstr>
      <vt:lpstr>Figure 8-24</vt:lpstr>
      <vt:lpstr>Antimicrobial Resistance</vt:lpstr>
      <vt:lpstr>Antimicrobial Resistance (AMR)</vt:lpstr>
      <vt:lpstr>Multidrug-Resistant TB</vt:lpstr>
      <vt:lpstr>Figure 8-25</vt:lpstr>
      <vt:lpstr>Healthcare-Associated Infection</vt:lpstr>
    </vt:vector>
  </TitlesOfParts>
  <Company>Microsoft</Company>
  <LinksUpToDate>false</LinksUpToDate>
  <SharedDoc>false</SharedDoc>
  <HyperlinksChanged>false</HyperlinksChanged>
  <AppVersion>16.0011</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HIV/AIDS and Tuberculosis</dc:title>
  <dc:creator>Kathryn H. Jacobsen</dc:creator>
  <cp:lastModifiedBy>Thakur, Niyati, S</cp:lastModifiedBy>
  <cp:revision>39</cp:revision>
  <dcterms:created xsi:type="dcterms:W3CDTF">2017-05-18T00:14:13Z</dcterms:created>
  <dcterms:modified xsi:type="dcterms:W3CDTF">2018-10-28T11:25:26Z</dcterms:modified>
</cp:coreProperties>
</file>